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82" r:id="rId8"/>
    <p:sldId id="260" r:id="rId9"/>
    <p:sldId id="269" r:id="rId10"/>
    <p:sldId id="271" r:id="rId11"/>
    <p:sldId id="270" r:id="rId12"/>
    <p:sldId id="267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45BF67-E6AB-4C64-8F3F-7D8A464F2F9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766663-5056-4B26-9B96-622B5AA864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2108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Факультет психології</a:t>
            </a:r>
            <a:br>
              <a:rPr lang="uk-UA" dirty="0" smtClean="0"/>
            </a:br>
            <a:r>
              <a:rPr lang="uk-UA" sz="4000" dirty="0" smtClean="0"/>
              <a:t>Харківського національного університету імені В.Н. </a:t>
            </a:r>
            <a:r>
              <a:rPr lang="uk-UA" sz="4000" dirty="0" err="1" smtClean="0"/>
              <a:t>Каразіна</a:t>
            </a:r>
            <a:endParaRPr lang="ru-RU" sz="4000" dirty="0"/>
          </a:p>
        </p:txBody>
      </p:sp>
      <p:pic>
        <p:nvPicPr>
          <p:cNvPr id="4" name="Рисунок 3" descr="318501_177083775711672_2065734150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764704"/>
            <a:ext cx="3446034" cy="34568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4941168"/>
            <a:ext cx="7776864" cy="165618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013176"/>
            <a:ext cx="7560840" cy="1421512"/>
          </a:xfrm>
        </p:spPr>
        <p:txBody>
          <a:bodyPr>
            <a:normAutofit fontScale="77500" lnSpcReduction="20000"/>
          </a:bodyPr>
          <a:lstStyle/>
          <a:p>
            <a:pPr marL="4763" indent="-4763">
              <a:buNone/>
            </a:pPr>
            <a:r>
              <a:rPr lang="uk-UA" dirty="0" smtClean="0"/>
              <a:t>Офіціант гарно пам’ятає, що йому замовили люди, які ще не заплатили за рахунком, але не пам’ятає, що замовили ті, хто щойно пішли. Чому?</a:t>
            </a:r>
            <a:endParaRPr lang="ru-RU" dirty="0" smtClean="0"/>
          </a:p>
          <a:p>
            <a:pPr marL="4763" indent="-4763">
              <a:buNone/>
            </a:pPr>
            <a:r>
              <a:rPr lang="uk-UA" dirty="0" smtClean="0"/>
              <a:t>Це один із законів пам’яті, які Ви будете вивчати з викладачами кафедри загальної психології.</a:t>
            </a:r>
            <a:endParaRPr lang="ru-RU" dirty="0"/>
          </a:p>
        </p:txBody>
      </p:sp>
      <p:pic>
        <p:nvPicPr>
          <p:cNvPr id="9" name="Рисунок 8" descr="preview_big_28855.norma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53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motion-1024x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391614" cy="1944216"/>
          </a:xfrm>
        </p:spPr>
      </p:pic>
      <p:pic>
        <p:nvPicPr>
          <p:cNvPr id="6" name="Рисунок 5" descr="Internet-Rekl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548680"/>
            <a:ext cx="3776650" cy="2115121"/>
          </a:xfrm>
          <a:prstGeom prst="rect">
            <a:avLst/>
          </a:prstGeom>
        </p:spPr>
      </p:pic>
      <p:pic>
        <p:nvPicPr>
          <p:cNvPr id="7" name="Рисунок 6" descr="1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356992"/>
            <a:ext cx="2232248" cy="2232248"/>
          </a:xfrm>
          <a:prstGeom prst="rect">
            <a:avLst/>
          </a:prstGeom>
        </p:spPr>
      </p:pic>
      <p:pic>
        <p:nvPicPr>
          <p:cNvPr id="8" name="Рисунок 7" descr="metod_eksperimenta_v_psiholog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140968"/>
            <a:ext cx="2376264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292494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Як керувати власними емоціями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27089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Як зробити рекламу ефективною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544522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Як провести психологічний експеримент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551723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Як </a:t>
            </a:r>
            <a:r>
              <a:rPr lang="uk-UA" sz="1400" dirty="0" err="1" smtClean="0"/>
              <a:t>роспізнати</a:t>
            </a:r>
            <a:r>
              <a:rPr lang="uk-UA" sz="1400" dirty="0" smtClean="0"/>
              <a:t> та уникнути маніпуляції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58772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Про все це і не тільки ви можете дізнатися з курсів, розроблених викладачами кафедри прикладної психології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45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264363" cy="2448272"/>
          </a:xfrm>
          <a:prstGeom prst="rect">
            <a:avLst/>
          </a:prstGeom>
        </p:spPr>
      </p:pic>
      <p:pic>
        <p:nvPicPr>
          <p:cNvPr id="5" name="Рисунок 4" descr="na_prieme_u_psiholog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92696"/>
            <a:ext cx="3972820" cy="2363143"/>
          </a:xfrm>
          <a:prstGeom prst="rect">
            <a:avLst/>
          </a:prstGeom>
        </p:spPr>
      </p:pic>
      <p:pic>
        <p:nvPicPr>
          <p:cNvPr id="6" name="Рисунок 5" descr="a76081f9c45681338119c493158f2d2e_13956419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429000"/>
            <a:ext cx="3384798" cy="1992663"/>
          </a:xfrm>
          <a:prstGeom prst="rect">
            <a:avLst/>
          </a:prstGeom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573016"/>
            <a:ext cx="2506588" cy="18590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25649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Як проводиться </a:t>
            </a:r>
            <a:r>
              <a:rPr lang="uk-UA" sz="1400" dirty="0" err="1" smtClean="0"/>
              <a:t>тілесноорієнтована</a:t>
            </a:r>
            <a:r>
              <a:rPr lang="uk-UA" sz="1400" dirty="0" smtClean="0"/>
              <a:t> психотерапія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306896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Як проводиться індивідуальне консультування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44522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Як проводиться групова психотерапія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544522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Що таке неврози і як їх долати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8772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Про все це і не тільки ви можете дізнатися з курсів, розроблених викладачами кафедри психологічного консультування і психотерапії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5229200"/>
            <a:ext cx="7776864" cy="1368152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373216"/>
            <a:ext cx="7560840" cy="1061472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uk-UA" dirty="0" smtClean="0"/>
              <a:t>Завдяки викладачам кафедри педагогіки ви оволодієте педагогічною майстерністю</a:t>
            </a:r>
            <a:endParaRPr lang="ru-RU" dirty="0"/>
          </a:p>
        </p:txBody>
      </p:sp>
      <p:pic>
        <p:nvPicPr>
          <p:cNvPr id="6" name="Рисунок 5" descr="rebenok_lider_chetyire_750x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5626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 факультеті працюють дві лабораторії:</a:t>
            </a:r>
            <a:endParaRPr lang="ru-RU" dirty="0"/>
          </a:p>
        </p:txBody>
      </p:sp>
      <p:pic>
        <p:nvPicPr>
          <p:cNvPr id="4" name="Рисунок 3" descr="denfacultet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107022" cy="2736304"/>
          </a:xfrm>
          <a:prstGeom prst="rect">
            <a:avLst/>
          </a:prstGeom>
        </p:spPr>
      </p:pic>
      <p:pic>
        <p:nvPicPr>
          <p:cNvPr id="5" name="Рисунок 4" descr="SAM_1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4318020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2514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Лабораторія психодіагностики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587727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Лабораторія психології розвитку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5877272"/>
            <a:ext cx="7776864" cy="648072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7560840" cy="504056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ru-RU" sz="2400" dirty="0" smtClean="0"/>
              <a:t>… </a:t>
            </a:r>
            <a:r>
              <a:rPr lang="ru-RU" sz="2400" dirty="0" err="1" smtClean="0"/>
              <a:t>брати</a:t>
            </a:r>
            <a:r>
              <a:rPr lang="ru-RU" sz="2400" dirty="0" smtClean="0"/>
              <a:t> участь у </a:t>
            </a:r>
            <a:r>
              <a:rPr lang="ru-RU" sz="2400" dirty="0" err="1" smtClean="0"/>
              <a:t>наукових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пікниках</a:t>
            </a:r>
            <a:r>
              <a:rPr lang="ru-RU" sz="2400" dirty="0" smtClean="0"/>
              <a:t> та ночах науки…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16632"/>
            <a:ext cx="8496944" cy="864096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725544" cy="105273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Тільки на нашому факультеті ви зможете…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20140920_135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597864" cy="4797152"/>
          </a:xfrm>
          <a:prstGeom prst="rect">
            <a:avLst/>
          </a:prstGeom>
        </p:spPr>
      </p:pic>
      <p:pic>
        <p:nvPicPr>
          <p:cNvPr id="9" name="Рисунок 8" descr="IMG_7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4704523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5877272"/>
            <a:ext cx="7776864" cy="648072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7560840" cy="504056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ru-RU" sz="2400" dirty="0" smtClean="0"/>
              <a:t>… </a:t>
            </a:r>
            <a:r>
              <a:rPr lang="ru-RU" sz="2400" dirty="0" err="1" smtClean="0"/>
              <a:t>брати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факультеті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 рук…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80313_140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5877272"/>
            <a:ext cx="7776864" cy="648072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7560840" cy="504056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ru-RU" sz="2400" dirty="0" smtClean="0"/>
              <a:t>… </a:t>
            </a:r>
            <a:r>
              <a:rPr lang="ru-RU" sz="2400" dirty="0" err="1" smtClean="0"/>
              <a:t>брати</a:t>
            </a:r>
            <a:r>
              <a:rPr lang="ru-RU" sz="2400" dirty="0" smtClean="0"/>
              <a:t> участь в </a:t>
            </a:r>
            <a:r>
              <a:rPr lang="ru-RU" sz="2400" dirty="0" err="1" smtClean="0"/>
              <a:t>олімпіадах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психології</a:t>
            </a:r>
            <a:r>
              <a:rPr lang="ru-RU" sz="2400" dirty="0" smtClean="0"/>
              <a:t>…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5877272"/>
            <a:ext cx="7776864" cy="648072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7560840" cy="504056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ru-RU" sz="2400" dirty="0" smtClean="0"/>
              <a:t>… </a:t>
            </a:r>
            <a:r>
              <a:rPr lang="ru-RU" sz="2400" dirty="0" err="1" smtClean="0"/>
              <a:t>домагатися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звершень</a:t>
            </a:r>
            <a:r>
              <a:rPr lang="ru-RU" sz="2400" dirty="0" smtClean="0"/>
              <a:t> …</a:t>
            </a:r>
            <a:endParaRPr lang="ru-RU" sz="2400" dirty="0"/>
          </a:p>
        </p:txBody>
      </p:sp>
      <p:pic>
        <p:nvPicPr>
          <p:cNvPr id="7" name="Рисунок 6" descr="P70920-134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078976" cy="3024336"/>
          </a:xfrm>
          <a:prstGeom prst="rect">
            <a:avLst/>
          </a:prstGeom>
        </p:spPr>
      </p:pic>
      <p:pic>
        <p:nvPicPr>
          <p:cNvPr id="8" name="Рисунок 7" descr="d31xI8O86z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36912"/>
            <a:ext cx="464742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08504" cy="607233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5877272"/>
            <a:ext cx="7776864" cy="648072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7560840" cy="504056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ru-RU" sz="2400" dirty="0" smtClean="0"/>
              <a:t>… </a:t>
            </a:r>
            <a:r>
              <a:rPr lang="ru-RU" sz="2400" dirty="0" err="1" smtClean="0"/>
              <a:t>проявляти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акторські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здібності</a:t>
            </a:r>
            <a:r>
              <a:rPr lang="ru-RU" sz="2400" dirty="0" smtClean="0"/>
              <a:t> …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n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869160"/>
            <a:ext cx="7776864" cy="165618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421512"/>
          </a:xfrm>
        </p:spPr>
        <p:txBody>
          <a:bodyPr>
            <a:normAutofit fontScale="92500" lnSpcReduction="10000"/>
          </a:bodyPr>
          <a:lstStyle/>
          <a:p>
            <a:pPr marL="4763" indent="-4763">
              <a:buNone/>
            </a:pPr>
            <a:r>
              <a:rPr lang="ru-RU" dirty="0" err="1" smtClean="0"/>
              <a:t>Відкритий</a:t>
            </a:r>
            <a:r>
              <a:rPr lang="ru-RU" dirty="0" smtClean="0"/>
              <a:t> у 2000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Харківському</a:t>
            </a:r>
            <a:r>
              <a:rPr lang="ru-RU" dirty="0" smtClean="0"/>
              <a:t>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В.Н. </a:t>
            </a:r>
            <a:r>
              <a:rPr lang="ru-RU" dirty="0" err="1" smtClean="0"/>
              <a:t>Каразіна</a:t>
            </a:r>
            <a:r>
              <a:rPr lang="ru-RU" dirty="0" smtClean="0"/>
              <a:t>, наш факультет став першим </a:t>
            </a:r>
            <a:r>
              <a:rPr lang="ru-RU" dirty="0" err="1" smtClean="0"/>
              <a:t>окремим</a:t>
            </a:r>
            <a:r>
              <a:rPr lang="ru-RU" dirty="0" smtClean="0"/>
              <a:t> факультетом в </a:t>
            </a:r>
            <a:r>
              <a:rPr lang="ru-RU" dirty="0" err="1" smtClean="0"/>
              <a:t>освітньому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16632"/>
            <a:ext cx="3960440" cy="129614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45624" cy="1052736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Перший в Україні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ng5k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182"/>
            <a:ext cx="9144000" cy="611563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5877272"/>
            <a:ext cx="7776864" cy="648072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7560840" cy="504056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ru-RU" sz="2400" dirty="0" smtClean="0"/>
              <a:t>… бути </a:t>
            </a:r>
            <a:r>
              <a:rPr lang="ru-RU" sz="2400" dirty="0" err="1" smtClean="0"/>
              <a:t>яскравою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особистістю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5085184"/>
            <a:ext cx="7776864" cy="648072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157192"/>
            <a:ext cx="7560840" cy="504056"/>
          </a:xfrm>
        </p:spPr>
        <p:txBody>
          <a:bodyPr>
            <a:normAutofit/>
          </a:bodyPr>
          <a:lstStyle/>
          <a:p>
            <a:pPr marL="4763" indent="-4763" algn="ctr">
              <a:buNone/>
            </a:pPr>
            <a:r>
              <a:rPr lang="ru-RU" sz="2400" dirty="0" err="1" smtClean="0"/>
              <a:t>Приходь</a:t>
            </a:r>
            <a:r>
              <a:rPr lang="ru-RU" sz="2400" dirty="0" smtClean="0"/>
              <a:t> до нас на факультет </a:t>
            </a:r>
            <a:r>
              <a:rPr lang="ru-RU" sz="2400" dirty="0" err="1" smtClean="0"/>
              <a:t>психології</a:t>
            </a:r>
            <a:r>
              <a:rPr lang="ru-RU" sz="2400" dirty="0" smtClean="0"/>
              <a:t>!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639"/>
            <a:ext cx="9144000" cy="60567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869160"/>
            <a:ext cx="7776864" cy="165618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941168"/>
            <a:ext cx="7560840" cy="1421512"/>
          </a:xfrm>
        </p:spPr>
        <p:txBody>
          <a:bodyPr>
            <a:normAutofit fontScale="77500" lnSpcReduction="20000"/>
          </a:bodyPr>
          <a:lstStyle/>
          <a:p>
            <a:pPr marL="4763" indent="-4763">
              <a:buNone/>
            </a:pPr>
            <a:r>
              <a:rPr lang="ru-RU" dirty="0" smtClean="0"/>
              <a:t>Факультет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фахову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спеціальності</a:t>
            </a:r>
            <a:r>
              <a:rPr lang="ru-RU" dirty="0" smtClean="0"/>
              <a:t> 053 «</a:t>
            </a:r>
            <a:r>
              <a:rPr lang="ru-RU" dirty="0" err="1" smtClean="0"/>
              <a:t>Психологія</a:t>
            </a:r>
            <a:r>
              <a:rPr lang="ru-RU" dirty="0" smtClean="0"/>
              <a:t>» за першим (</a:t>
            </a:r>
            <a:r>
              <a:rPr lang="ru-RU" dirty="0" err="1" smtClean="0"/>
              <a:t>бакалаврським</a:t>
            </a:r>
            <a:r>
              <a:rPr lang="ru-RU" dirty="0" smtClean="0"/>
              <a:t>) та другим (</a:t>
            </a:r>
            <a:r>
              <a:rPr lang="ru-RU" dirty="0" err="1" smtClean="0"/>
              <a:t>магістерським</a:t>
            </a:r>
            <a:r>
              <a:rPr lang="ru-RU" dirty="0" smtClean="0"/>
              <a:t>) </a:t>
            </a:r>
            <a:r>
              <a:rPr lang="ru-RU" dirty="0" err="1" smtClean="0"/>
              <a:t>рівнями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</a:p>
          <a:p>
            <a:pPr marL="4763" indent="-4763">
              <a:buNone/>
            </a:pP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: </a:t>
            </a:r>
            <a:r>
              <a:rPr lang="ru-RU" dirty="0" err="1" smtClean="0"/>
              <a:t>денна</a:t>
            </a:r>
            <a:r>
              <a:rPr lang="ru-RU" dirty="0" smtClean="0"/>
              <a:t>, </a:t>
            </a:r>
            <a:r>
              <a:rPr lang="ru-RU" dirty="0" err="1" smtClean="0"/>
              <a:t>заочно-дистанційна</a:t>
            </a:r>
            <a:r>
              <a:rPr lang="ru-RU" dirty="0" smtClean="0"/>
              <a:t> та </a:t>
            </a:r>
            <a:r>
              <a:rPr lang="ru-RU" dirty="0" err="1" smtClean="0"/>
              <a:t>заочна</a:t>
            </a:r>
            <a:r>
              <a:rPr lang="ru-RU" dirty="0" smtClean="0"/>
              <a:t> (друга </a:t>
            </a:r>
            <a:r>
              <a:rPr lang="ru-RU" dirty="0" err="1" smtClean="0"/>
              <a:t>вища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16632"/>
            <a:ext cx="3960440" cy="129614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25544" cy="1052736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Навчання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61128_182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1"/>
            <a:ext cx="9144000" cy="685617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869160"/>
            <a:ext cx="7776864" cy="165618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941168"/>
            <a:ext cx="7560840" cy="1421512"/>
          </a:xfrm>
        </p:spPr>
        <p:txBody>
          <a:bodyPr>
            <a:normAutofit fontScale="85000" lnSpcReduction="10000"/>
          </a:bodyPr>
          <a:lstStyle/>
          <a:p>
            <a:pPr marL="4763" indent="-4763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викладачів</a:t>
            </a:r>
            <a:r>
              <a:rPr lang="ru-RU" dirty="0" smtClean="0"/>
              <a:t> факультету – 8 </a:t>
            </a:r>
            <a:r>
              <a:rPr lang="ru-RU" dirty="0" err="1" smtClean="0"/>
              <a:t>докторів</a:t>
            </a:r>
            <a:r>
              <a:rPr lang="ru-RU" dirty="0" smtClean="0"/>
              <a:t> та 28 </a:t>
            </a:r>
            <a:r>
              <a:rPr lang="ru-RU" dirty="0" err="1" smtClean="0"/>
              <a:t>кандидатів</a:t>
            </a:r>
            <a:r>
              <a:rPr lang="ru-RU" dirty="0" smtClean="0"/>
              <a:t> </a:t>
            </a:r>
            <a:r>
              <a:rPr lang="ru-RU" dirty="0" err="1" smtClean="0"/>
              <a:t>психологічних</a:t>
            </a:r>
            <a:r>
              <a:rPr lang="ru-RU" dirty="0" smtClean="0"/>
              <a:t> наук.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висококваліфіковані</a:t>
            </a:r>
            <a:r>
              <a:rPr lang="ru-RU" dirty="0" smtClean="0"/>
              <a:t> </a:t>
            </a:r>
            <a:r>
              <a:rPr lang="ru-RU" dirty="0" err="1" smtClean="0"/>
              <a:t>спеціалісти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навчають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за </a:t>
            </a:r>
            <a:r>
              <a:rPr lang="ru-RU" dirty="0" err="1" smtClean="0"/>
              <a:t>авторськими</a:t>
            </a:r>
            <a:r>
              <a:rPr lang="ru-RU" dirty="0" smtClean="0"/>
              <a:t> </a:t>
            </a:r>
            <a:r>
              <a:rPr lang="ru-RU" dirty="0" err="1" smtClean="0"/>
              <a:t>програмами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70901_105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869160"/>
            <a:ext cx="7776864" cy="165618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941168"/>
            <a:ext cx="7560840" cy="1421512"/>
          </a:xfrm>
        </p:spPr>
        <p:txBody>
          <a:bodyPr>
            <a:normAutofit fontScale="77500" lnSpcReduction="20000"/>
          </a:bodyPr>
          <a:lstStyle/>
          <a:p>
            <a:pPr marL="4763" indent="-4763">
              <a:buNone/>
            </a:pPr>
            <a:r>
              <a:rPr lang="ru-RU" dirty="0" smtClean="0"/>
              <a:t>Строк </a:t>
            </a:r>
            <a:r>
              <a:rPr lang="ru-RU" dirty="0" err="1" smtClean="0"/>
              <a:t>навчання</a:t>
            </a:r>
            <a:r>
              <a:rPr lang="ru-RU" dirty="0" smtClean="0"/>
              <a:t> на </a:t>
            </a:r>
            <a:r>
              <a:rPr lang="ru-RU" dirty="0" err="1" smtClean="0"/>
              <a:t>денній</a:t>
            </a:r>
            <a:r>
              <a:rPr lang="ru-RU" dirty="0" smtClean="0"/>
              <a:t> та </a:t>
            </a:r>
            <a:r>
              <a:rPr lang="ru-RU" dirty="0" err="1" smtClean="0"/>
              <a:t>заочній</a:t>
            </a:r>
            <a:r>
              <a:rPr lang="ru-RU" dirty="0" smtClean="0"/>
              <a:t> формах </a:t>
            </a:r>
            <a:r>
              <a:rPr lang="ru-RU" dirty="0" err="1" smtClean="0"/>
              <a:t>навчання</a:t>
            </a:r>
            <a:r>
              <a:rPr lang="ru-RU" dirty="0" smtClean="0"/>
              <a:t> за </a:t>
            </a:r>
            <a:r>
              <a:rPr lang="ru-RU" dirty="0" err="1" smtClean="0"/>
              <a:t>спеціальністю</a:t>
            </a:r>
            <a:r>
              <a:rPr lang="ru-RU" dirty="0" smtClean="0"/>
              <a:t> 053 </a:t>
            </a:r>
            <a:r>
              <a:rPr lang="ru-RU" dirty="0" err="1" smtClean="0"/>
              <a:t>психологія</a:t>
            </a:r>
            <a:r>
              <a:rPr lang="ru-RU" dirty="0" smtClean="0"/>
              <a:t> (перший </a:t>
            </a:r>
            <a:r>
              <a:rPr lang="ru-RU" dirty="0" err="1" smtClean="0"/>
              <a:t>бакалаврський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) - 4 роки.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для </a:t>
            </a:r>
            <a:r>
              <a:rPr lang="ru-RU" dirty="0" err="1" smtClean="0"/>
              <a:t>студентів</a:t>
            </a:r>
            <a:r>
              <a:rPr lang="ru-RU" dirty="0" smtClean="0"/>
              <a:t> на </a:t>
            </a:r>
            <a:r>
              <a:rPr lang="ru-RU" dirty="0" err="1" smtClean="0"/>
              <a:t>контрактній</a:t>
            </a:r>
            <a:r>
              <a:rPr lang="ru-RU" dirty="0" smtClean="0"/>
              <a:t> </a:t>
            </a:r>
            <a:r>
              <a:rPr lang="ru-RU" dirty="0" err="1" smtClean="0"/>
              <a:t>основіі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2017/2018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: на </a:t>
            </a:r>
            <a:r>
              <a:rPr lang="ru-RU" dirty="0" err="1" smtClean="0"/>
              <a:t>денній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- 21500 гр. на </a:t>
            </a:r>
            <a:r>
              <a:rPr lang="ru-RU" dirty="0" err="1" smtClean="0"/>
              <a:t>рік</a:t>
            </a:r>
            <a:r>
              <a:rPr lang="ru-RU" dirty="0" smtClean="0"/>
              <a:t>;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заочній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- 9800 гр.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16632"/>
            <a:ext cx="3960440" cy="129614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3888432" cy="980728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Підготовка бакалаврів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806"/>
            <a:ext cx="9144000" cy="60563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869160"/>
            <a:ext cx="7776864" cy="165618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941168"/>
            <a:ext cx="7560840" cy="1421512"/>
          </a:xfrm>
        </p:spPr>
        <p:txBody>
          <a:bodyPr>
            <a:normAutofit fontScale="77500" lnSpcReduction="20000"/>
          </a:bodyPr>
          <a:lstStyle/>
          <a:p>
            <a:pPr marL="4763" indent="-4763">
              <a:buNone/>
            </a:pPr>
            <a:r>
              <a:rPr lang="ru-RU" dirty="0" smtClean="0"/>
              <a:t>Строк </a:t>
            </a:r>
            <a:r>
              <a:rPr lang="ru-RU" dirty="0" err="1" smtClean="0"/>
              <a:t>навчання</a:t>
            </a:r>
            <a:r>
              <a:rPr lang="ru-RU" dirty="0" smtClean="0"/>
              <a:t> за денною та заочною формами </a:t>
            </a:r>
            <a:r>
              <a:rPr lang="ru-RU" dirty="0" err="1" smtClean="0"/>
              <a:t>навчання</a:t>
            </a:r>
            <a:r>
              <a:rPr lang="ru-RU" dirty="0" smtClean="0"/>
              <a:t> за </a:t>
            </a:r>
            <a:r>
              <a:rPr lang="ru-RU" dirty="0" err="1" smtClean="0"/>
              <a:t>спеціальністю</a:t>
            </a:r>
            <a:r>
              <a:rPr lang="ru-RU" dirty="0" smtClean="0"/>
              <a:t> 053 </a:t>
            </a:r>
            <a:r>
              <a:rPr lang="ru-RU" dirty="0" err="1" smtClean="0"/>
              <a:t>психологія</a:t>
            </a:r>
            <a:r>
              <a:rPr lang="ru-RU" dirty="0" smtClean="0"/>
              <a:t> (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магістерський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вищої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) - 1 </a:t>
            </a:r>
            <a:r>
              <a:rPr lang="ru-RU" dirty="0" err="1" smtClean="0"/>
              <a:t>рік</a:t>
            </a:r>
            <a:r>
              <a:rPr lang="ru-RU" dirty="0" smtClean="0"/>
              <a:t>, 4 </a:t>
            </a:r>
            <a:r>
              <a:rPr lang="ru-RU" dirty="0" err="1" smtClean="0"/>
              <a:t>місяці</a:t>
            </a:r>
            <a:r>
              <a:rPr lang="ru-RU" dirty="0" smtClean="0"/>
              <a:t>.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для </a:t>
            </a:r>
            <a:r>
              <a:rPr lang="ru-RU" dirty="0" err="1" smtClean="0"/>
              <a:t>студентів</a:t>
            </a:r>
            <a:r>
              <a:rPr lang="ru-RU" dirty="0" smtClean="0"/>
              <a:t> на </a:t>
            </a:r>
            <a:r>
              <a:rPr lang="ru-RU" dirty="0" err="1" smtClean="0"/>
              <a:t>контрактній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 </a:t>
            </a:r>
            <a:r>
              <a:rPr lang="ru-RU" b="1" dirty="0" smtClean="0"/>
              <a:t>за весь </a:t>
            </a:r>
            <a:r>
              <a:rPr lang="ru-RU" b="1" dirty="0" err="1" smtClean="0"/>
              <a:t>термін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dirty="0" err="1" smtClean="0"/>
              <a:t>:на</a:t>
            </a:r>
            <a:r>
              <a:rPr lang="ru-RU" dirty="0" smtClean="0"/>
              <a:t> </a:t>
            </a:r>
            <a:r>
              <a:rPr lang="ru-RU" dirty="0" err="1" smtClean="0"/>
              <a:t>денній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- 24600 </a:t>
            </a:r>
            <a:r>
              <a:rPr lang="ru-RU" dirty="0" err="1" smtClean="0"/>
              <a:t>грн</a:t>
            </a:r>
            <a:r>
              <a:rPr lang="ru-RU" dirty="0" smtClean="0"/>
              <a:t>.; на </a:t>
            </a:r>
            <a:r>
              <a:rPr lang="ru-RU" dirty="0" err="1" smtClean="0"/>
              <a:t>заочній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- 15480 </a:t>
            </a:r>
            <a:r>
              <a:rPr lang="ru-RU" dirty="0" err="1" smtClean="0"/>
              <a:t>грн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16632"/>
            <a:ext cx="3960440" cy="1296144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3888432" cy="980728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Підготовка магістрів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Сертифікати ЗНО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5528"/>
          </a:xfrm>
        </p:spPr>
        <p:txBody>
          <a:bodyPr/>
          <a:lstStyle/>
          <a:p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та </a:t>
            </a:r>
            <a:r>
              <a:rPr lang="ru-RU" dirty="0" err="1" smtClean="0"/>
              <a:t>література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Біологія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профілюючий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Математика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іноземна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-z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429000"/>
            <a:ext cx="3320780" cy="28686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Кафедри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факультет</a:t>
            </a:r>
            <a:r>
              <a:rPr lang="uk-UA" dirty="0" smtClean="0"/>
              <a:t>і працюють 4 кафедри:</a:t>
            </a:r>
            <a:endParaRPr lang="ru-RU" dirty="0"/>
          </a:p>
        </p:txBody>
      </p:sp>
      <p:pic>
        <p:nvPicPr>
          <p:cNvPr id="5" name="Рисунок 4" descr="IMG_3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168352" cy="2155302"/>
          </a:xfrm>
          <a:prstGeom prst="rect">
            <a:avLst/>
          </a:prstGeom>
        </p:spPr>
      </p:pic>
      <p:pic>
        <p:nvPicPr>
          <p:cNvPr id="6" name="Рисунок 5" descr="DSC_0625_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263672" cy="2160240"/>
          </a:xfrm>
          <a:prstGeom prst="rect">
            <a:avLst/>
          </a:prstGeom>
        </p:spPr>
      </p:pic>
      <p:pic>
        <p:nvPicPr>
          <p:cNvPr id="7" name="Рисунок 6" descr="IMG_8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221088"/>
            <a:ext cx="3168352" cy="2071410"/>
          </a:xfrm>
          <a:prstGeom prst="rect">
            <a:avLst/>
          </a:prstGeom>
        </p:spPr>
      </p:pic>
      <p:pic>
        <p:nvPicPr>
          <p:cNvPr id="8" name="Рисунок 7" descr="IMG_2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49080"/>
            <a:ext cx="3240360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371703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Кафедра загальної психології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371703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Кафедра прикладної психології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630932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Кафедра психологічного консультування і психотерапії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638132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Кафедра педагогіки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Подивіться на цю картинку. Що Ви бачите?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656184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uk-UA" sz="2400" dirty="0" smtClean="0"/>
              <a:t>Хтось побачив вазу, а хтось – два профілі. А тепер Ви можете бачити то вазу, то профіль. Чому це відбувається?</a:t>
            </a:r>
            <a:br>
              <a:rPr lang="uk-UA" sz="2400" dirty="0" smtClean="0"/>
            </a:br>
            <a:r>
              <a:rPr lang="uk-UA" sz="2400" dirty="0" smtClean="0"/>
              <a:t>На кафедрі загальної психології, вивчаючи сприйняття, Ви одержите відповіді на ці запитання.</a:t>
            </a:r>
            <a:endParaRPr lang="ru-RU" sz="2400" dirty="0"/>
          </a:p>
        </p:txBody>
      </p:sp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866</TotalTime>
  <Words>450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Факультет психології Харківського національного університету імені В.Н. Каразіна</vt:lpstr>
      <vt:lpstr>Перший в Україні</vt:lpstr>
      <vt:lpstr>Навчання</vt:lpstr>
      <vt:lpstr>Слайд 4</vt:lpstr>
      <vt:lpstr>Підготовка бакалаврів</vt:lpstr>
      <vt:lpstr>Підготовка магістрів</vt:lpstr>
      <vt:lpstr>Сертифікати ЗНО</vt:lpstr>
      <vt:lpstr>Кафедри</vt:lpstr>
      <vt:lpstr>Подивіться на цю картинку. Що Ви бачите?</vt:lpstr>
      <vt:lpstr>Слайд 10</vt:lpstr>
      <vt:lpstr>Слайд 11</vt:lpstr>
      <vt:lpstr>Слайд 12</vt:lpstr>
      <vt:lpstr>Слайд 13</vt:lpstr>
      <vt:lpstr>На факультеті працюють дві лабораторії:</vt:lpstr>
      <vt:lpstr>Тільки на нашому факультеті ви зможете…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Тиги</dc:creator>
  <cp:lastModifiedBy>Павел</cp:lastModifiedBy>
  <cp:revision>77</cp:revision>
  <dcterms:created xsi:type="dcterms:W3CDTF">2018-01-05T11:38:16Z</dcterms:created>
  <dcterms:modified xsi:type="dcterms:W3CDTF">2018-03-25T06:00:43Z</dcterms:modified>
</cp:coreProperties>
</file>