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58" r:id="rId4"/>
    <p:sldId id="261" r:id="rId5"/>
    <p:sldId id="273"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332" r:id="rId29"/>
    <p:sldId id="259" r:id="rId30"/>
    <p:sldId id="260" r:id="rId31"/>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BA1CD4-8E8F-454C-AAE6-B9AD91B67D3C}"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ru-RU"/>
        </a:p>
      </dgm:t>
    </dgm:pt>
    <dgm:pt modelId="{CE619070-60E8-4D60-8E5F-8C799E9D4CB1}">
      <dgm:prSet phldrT="[Текст]"/>
      <dgm:spPr>
        <a:xfrm>
          <a:off x="63006" y="3375"/>
          <a:ext cx="2480900" cy="1488540"/>
        </a:xfrm>
        <a:solidFill>
          <a:srgbClr val="D2610C">
            <a:hueOff val="0"/>
            <a:satOff val="0"/>
            <a:lumOff val="0"/>
            <a:alphaOff val="0"/>
          </a:srgbClr>
        </a:solidFill>
        <a:ln w="19050" cap="flat" cmpd="sng" algn="ctr">
          <a:solidFill>
            <a:sysClr val="window" lastClr="FFFFFF">
              <a:hueOff val="0"/>
              <a:satOff val="0"/>
              <a:lumOff val="0"/>
              <a:alphaOff val="0"/>
            </a:sysClr>
          </a:solidFill>
          <a:prstDash val="solid"/>
        </a:ln>
        <a:effectLst/>
      </dgm:spPr>
      <dgm:t>
        <a:bodyPr/>
        <a:lstStyle/>
        <a:p>
          <a:r>
            <a:rPr lang="en-US" dirty="0">
              <a:solidFill>
                <a:sysClr val="window" lastClr="FFFFFF"/>
              </a:solidFill>
              <a:latin typeface="Arial"/>
              <a:ea typeface="+mn-ea"/>
              <a:cs typeface="+mn-cs"/>
            </a:rPr>
            <a:t>False Dilemma </a:t>
          </a:r>
          <a:endParaRPr lang="ru-RU" dirty="0">
            <a:solidFill>
              <a:sysClr val="window" lastClr="FFFFFF"/>
            </a:solidFill>
            <a:latin typeface="Arial"/>
            <a:ea typeface="+mn-ea"/>
            <a:cs typeface="+mn-cs"/>
          </a:endParaRPr>
        </a:p>
      </dgm:t>
    </dgm:pt>
    <dgm:pt modelId="{90DA2D2F-F08A-4772-B34D-36A5A750E498}" type="parTrans" cxnId="{62545061-4CA5-469F-8EE9-95172EB29A21}">
      <dgm:prSet/>
      <dgm:spPr/>
      <dgm:t>
        <a:bodyPr/>
        <a:lstStyle/>
        <a:p>
          <a:endParaRPr lang="ru-RU"/>
        </a:p>
      </dgm:t>
    </dgm:pt>
    <dgm:pt modelId="{DA9FB152-AB9E-46A6-A369-17A957E316D9}" type="sibTrans" cxnId="{62545061-4CA5-469F-8EE9-95172EB29A21}">
      <dgm:prSet/>
      <dgm:spPr/>
      <dgm:t>
        <a:bodyPr/>
        <a:lstStyle/>
        <a:p>
          <a:endParaRPr lang="ru-RU"/>
        </a:p>
      </dgm:t>
    </dgm:pt>
    <dgm:pt modelId="{BFAF3F8C-65F5-41F9-A6EA-F18AF46F891D}">
      <dgm:prSet phldrT="[Текст]"/>
      <dgm:spPr>
        <a:xfrm>
          <a:off x="2791997" y="3375"/>
          <a:ext cx="2480900" cy="1488540"/>
        </a:xfrm>
        <a:solidFill>
          <a:srgbClr val="80716A">
            <a:hueOff val="0"/>
            <a:satOff val="0"/>
            <a:lumOff val="0"/>
            <a:alphaOff val="0"/>
          </a:srgbClr>
        </a:solidFill>
        <a:ln w="19050" cap="flat" cmpd="sng" algn="ctr">
          <a:solidFill>
            <a:sysClr val="window" lastClr="FFFFFF">
              <a:hueOff val="0"/>
              <a:satOff val="0"/>
              <a:lumOff val="0"/>
              <a:alphaOff val="0"/>
            </a:sysClr>
          </a:solidFill>
          <a:prstDash val="solid"/>
        </a:ln>
        <a:effectLst/>
      </dgm:spPr>
      <dgm:t>
        <a:bodyPr/>
        <a:lstStyle/>
        <a:p>
          <a:r>
            <a:rPr lang="en-US" dirty="0">
              <a:solidFill>
                <a:sysClr val="window" lastClr="FFFFFF"/>
              </a:solidFill>
              <a:latin typeface="Arial"/>
              <a:ea typeface="+mn-ea"/>
              <a:cs typeface="+mn-cs"/>
            </a:rPr>
            <a:t>Post Hoc</a:t>
          </a:r>
          <a:r>
            <a:rPr lang="ru-RU" dirty="0">
              <a:solidFill>
                <a:sysClr val="window" lastClr="FFFFFF"/>
              </a:solidFill>
              <a:latin typeface="Arial"/>
              <a:ea typeface="+mn-ea"/>
              <a:cs typeface="+mn-cs"/>
            </a:rPr>
            <a:t> (</a:t>
          </a:r>
          <a:r>
            <a:rPr lang="en-US" dirty="0">
              <a:solidFill>
                <a:sysClr val="window" lastClr="FFFFFF"/>
              </a:solidFill>
              <a:latin typeface="Arial"/>
              <a:ea typeface="+mn-ea"/>
              <a:cs typeface="+mn-cs"/>
            </a:rPr>
            <a:t>after this, therefore because of this</a:t>
          </a:r>
          <a:r>
            <a:rPr lang="ru-RU" dirty="0">
              <a:solidFill>
                <a:sysClr val="window" lastClr="FFFFFF"/>
              </a:solidFill>
              <a:latin typeface="Arial"/>
              <a:ea typeface="+mn-ea"/>
              <a:cs typeface="+mn-cs"/>
            </a:rPr>
            <a:t>)</a:t>
          </a:r>
        </a:p>
      </dgm:t>
    </dgm:pt>
    <dgm:pt modelId="{7AF0F452-92F2-4B76-9A17-A6DF7DD60A5D}" type="parTrans" cxnId="{10754BB3-1596-4A36-B037-B51F4811F20B}">
      <dgm:prSet/>
      <dgm:spPr/>
      <dgm:t>
        <a:bodyPr/>
        <a:lstStyle/>
        <a:p>
          <a:endParaRPr lang="ru-RU"/>
        </a:p>
      </dgm:t>
    </dgm:pt>
    <dgm:pt modelId="{84F9B577-E3A5-4BFE-BCC8-040E02CF27F5}" type="sibTrans" cxnId="{10754BB3-1596-4A36-B037-B51F4811F20B}">
      <dgm:prSet/>
      <dgm:spPr/>
      <dgm:t>
        <a:bodyPr/>
        <a:lstStyle/>
        <a:p>
          <a:endParaRPr lang="ru-RU"/>
        </a:p>
      </dgm:t>
    </dgm:pt>
    <dgm:pt modelId="{DAFC4215-0FB9-49C1-BA2B-252F94E5664A}">
      <dgm:prSet phldrT="[Текст]"/>
      <dgm:spPr>
        <a:xfrm>
          <a:off x="5472610" y="0"/>
          <a:ext cx="2480900" cy="1488540"/>
        </a:xfrm>
        <a:solidFill>
          <a:srgbClr val="94147C">
            <a:hueOff val="0"/>
            <a:satOff val="0"/>
            <a:lumOff val="0"/>
            <a:alphaOff val="0"/>
          </a:srgbClr>
        </a:solidFill>
        <a:ln w="19050" cap="flat" cmpd="sng" algn="ctr">
          <a:solidFill>
            <a:sysClr val="window" lastClr="FFFFFF">
              <a:hueOff val="0"/>
              <a:satOff val="0"/>
              <a:lumOff val="0"/>
              <a:alphaOff val="0"/>
            </a:sysClr>
          </a:solidFill>
          <a:prstDash val="solid"/>
        </a:ln>
        <a:effectLst/>
      </dgm:spPr>
      <dgm:t>
        <a:bodyPr/>
        <a:lstStyle/>
        <a:p>
          <a:r>
            <a:rPr lang="en-US" dirty="0">
              <a:solidFill>
                <a:sysClr val="window" lastClr="FFFFFF"/>
              </a:solidFill>
              <a:latin typeface="Arial"/>
              <a:ea typeface="+mn-ea"/>
              <a:cs typeface="+mn-cs"/>
            </a:rPr>
            <a:t>Hasty generalization (Jumping to conclusion) </a:t>
          </a:r>
          <a:endParaRPr lang="ru-RU" dirty="0">
            <a:solidFill>
              <a:sysClr val="window" lastClr="FFFFFF"/>
            </a:solidFill>
            <a:latin typeface="Arial"/>
            <a:ea typeface="+mn-ea"/>
            <a:cs typeface="+mn-cs"/>
          </a:endParaRPr>
        </a:p>
      </dgm:t>
    </dgm:pt>
    <dgm:pt modelId="{E0C04D36-02F8-45A7-A72E-88530FF76E7E}" type="parTrans" cxnId="{FEB6774B-3868-43A4-8146-537CB0897531}">
      <dgm:prSet/>
      <dgm:spPr/>
      <dgm:t>
        <a:bodyPr/>
        <a:lstStyle/>
        <a:p>
          <a:endParaRPr lang="ru-RU"/>
        </a:p>
      </dgm:t>
    </dgm:pt>
    <dgm:pt modelId="{83322807-1351-4433-84B5-8576B2247B1C}" type="sibTrans" cxnId="{FEB6774B-3868-43A4-8146-537CB0897531}">
      <dgm:prSet/>
      <dgm:spPr/>
      <dgm:t>
        <a:bodyPr/>
        <a:lstStyle/>
        <a:p>
          <a:endParaRPr lang="ru-RU"/>
        </a:p>
      </dgm:t>
    </dgm:pt>
    <dgm:pt modelId="{726A6719-6B43-46A6-83B2-2DF9A74920D7}">
      <dgm:prSet phldrT="[Текст]"/>
      <dgm:spPr>
        <a:xfrm>
          <a:off x="63006" y="1740005"/>
          <a:ext cx="2480900" cy="1488540"/>
        </a:xfrm>
        <a:solidFill>
          <a:srgbClr val="5D5AD2">
            <a:hueOff val="0"/>
            <a:satOff val="0"/>
            <a:lumOff val="0"/>
            <a:alphaOff val="0"/>
          </a:srgbClr>
        </a:solidFill>
        <a:ln w="19050" cap="flat" cmpd="sng" algn="ctr">
          <a:solidFill>
            <a:sysClr val="window" lastClr="FFFFFF">
              <a:hueOff val="0"/>
              <a:satOff val="0"/>
              <a:lumOff val="0"/>
              <a:alphaOff val="0"/>
            </a:sysClr>
          </a:solidFill>
          <a:prstDash val="solid"/>
        </a:ln>
        <a:effectLst/>
      </dgm:spPr>
      <dgm:t>
        <a:bodyPr/>
        <a:lstStyle/>
        <a:p>
          <a:r>
            <a:rPr lang="en-US" dirty="0">
              <a:solidFill>
                <a:sysClr val="window" lastClr="FFFFFF"/>
              </a:solidFill>
              <a:latin typeface="Arial"/>
              <a:ea typeface="+mn-ea"/>
              <a:cs typeface="+mn-cs"/>
            </a:rPr>
            <a:t>Unfinished claim</a:t>
          </a:r>
          <a:endParaRPr lang="ru-RU" dirty="0">
            <a:solidFill>
              <a:sysClr val="window" lastClr="FFFFFF"/>
            </a:solidFill>
            <a:latin typeface="Arial"/>
            <a:ea typeface="+mn-ea"/>
            <a:cs typeface="+mn-cs"/>
          </a:endParaRPr>
        </a:p>
      </dgm:t>
    </dgm:pt>
    <dgm:pt modelId="{A65EBD6D-EDD4-40EB-821D-36E9AFA4B853}" type="parTrans" cxnId="{4AF4418F-968E-40BC-A558-55B4D0A12F31}">
      <dgm:prSet/>
      <dgm:spPr/>
      <dgm:t>
        <a:bodyPr/>
        <a:lstStyle/>
        <a:p>
          <a:endParaRPr lang="ru-RU"/>
        </a:p>
      </dgm:t>
    </dgm:pt>
    <dgm:pt modelId="{21FCE235-7BA7-4FA8-9B7D-2B709732609B}" type="sibTrans" cxnId="{4AF4418F-968E-40BC-A558-55B4D0A12F31}">
      <dgm:prSet/>
      <dgm:spPr/>
      <dgm:t>
        <a:bodyPr/>
        <a:lstStyle/>
        <a:p>
          <a:endParaRPr lang="ru-RU"/>
        </a:p>
      </dgm:t>
    </dgm:pt>
    <dgm:pt modelId="{2542B083-7AAB-46BD-8AF4-1E86BBB20DEC}">
      <dgm:prSet/>
      <dgm:spPr>
        <a:xfrm>
          <a:off x="5520988" y="1740005"/>
          <a:ext cx="2480900" cy="1488540"/>
        </a:xfrm>
        <a:solidFill>
          <a:srgbClr val="D2610C">
            <a:hueOff val="0"/>
            <a:satOff val="0"/>
            <a:lumOff val="0"/>
            <a:alphaOff val="0"/>
          </a:srgbClr>
        </a:solidFill>
        <a:ln w="19050" cap="flat" cmpd="sng" algn="ctr">
          <a:solidFill>
            <a:sysClr val="window" lastClr="FFFFFF">
              <a:hueOff val="0"/>
              <a:satOff val="0"/>
              <a:lumOff val="0"/>
              <a:alphaOff val="0"/>
            </a:sysClr>
          </a:solidFill>
          <a:prstDash val="solid"/>
        </a:ln>
        <a:effectLst/>
      </dgm:spPr>
      <dgm:t>
        <a:bodyPr/>
        <a:lstStyle/>
        <a:p>
          <a:r>
            <a:rPr lang="ru-RU" dirty="0">
              <a:solidFill>
                <a:sysClr val="window" lastClr="FFFFFF"/>
              </a:solidFill>
              <a:latin typeface="Arial"/>
              <a:ea typeface="+mn-ea"/>
              <a:cs typeface="+mn-cs"/>
            </a:rPr>
            <a:t>«</a:t>
          </a:r>
          <a:r>
            <a:rPr lang="en-US" dirty="0">
              <a:solidFill>
                <a:sysClr val="window" lastClr="FFFFFF"/>
              </a:solidFill>
              <a:latin typeface="Arial"/>
              <a:ea typeface="+mn-ea"/>
              <a:cs typeface="+mn-cs"/>
            </a:rPr>
            <a:t>Slippery Slope</a:t>
          </a:r>
          <a:r>
            <a:rPr lang="ru-RU" dirty="0">
              <a:solidFill>
                <a:sysClr val="window" lastClr="FFFFFF"/>
              </a:solidFill>
              <a:latin typeface="Arial"/>
              <a:ea typeface="+mn-ea"/>
              <a:cs typeface="+mn-cs"/>
            </a:rPr>
            <a:t>» </a:t>
          </a:r>
        </a:p>
      </dgm:t>
    </dgm:pt>
    <dgm:pt modelId="{A7CA3924-1BD8-4765-AC0D-9B06D914BF0D}" type="parTrans" cxnId="{DF722E92-7041-4BED-8552-3D9D1B3A9372}">
      <dgm:prSet/>
      <dgm:spPr/>
      <dgm:t>
        <a:bodyPr/>
        <a:lstStyle/>
        <a:p>
          <a:endParaRPr lang="ru-RU"/>
        </a:p>
      </dgm:t>
    </dgm:pt>
    <dgm:pt modelId="{EAC66AC7-6569-45B3-BD0C-8F7036D02137}" type="sibTrans" cxnId="{DF722E92-7041-4BED-8552-3D9D1B3A9372}">
      <dgm:prSet/>
      <dgm:spPr/>
      <dgm:t>
        <a:bodyPr/>
        <a:lstStyle/>
        <a:p>
          <a:endParaRPr lang="ru-RU"/>
        </a:p>
      </dgm:t>
    </dgm:pt>
    <dgm:pt modelId="{849C902B-1C8C-440E-A67B-84E6A38D91B3}">
      <dgm:prSet/>
      <dgm:spPr>
        <a:xfrm>
          <a:off x="2791997" y="1740005"/>
          <a:ext cx="2480900" cy="1488540"/>
        </a:xfrm>
        <a:solidFill>
          <a:srgbClr val="6F6C7D">
            <a:hueOff val="0"/>
            <a:satOff val="0"/>
            <a:lumOff val="0"/>
            <a:alphaOff val="0"/>
          </a:srgbClr>
        </a:solidFill>
        <a:ln w="19050" cap="flat" cmpd="sng" algn="ctr">
          <a:solidFill>
            <a:sysClr val="window" lastClr="FFFFFF">
              <a:hueOff val="0"/>
              <a:satOff val="0"/>
              <a:lumOff val="0"/>
              <a:alphaOff val="0"/>
            </a:sysClr>
          </a:solidFill>
          <a:prstDash val="solid"/>
        </a:ln>
        <a:effectLst/>
      </dgm:spPr>
      <dgm:t>
        <a:bodyPr/>
        <a:lstStyle/>
        <a:p>
          <a:r>
            <a:rPr lang="en-US" dirty="0">
              <a:solidFill>
                <a:sysClr val="window" lastClr="FFFFFF"/>
              </a:solidFill>
              <a:latin typeface="Arial"/>
              <a:ea typeface="+mn-ea"/>
              <a:cs typeface="+mn-cs"/>
            </a:rPr>
            <a:t> Circular Reasoning </a:t>
          </a:r>
          <a:endParaRPr lang="ru-RU" dirty="0">
            <a:solidFill>
              <a:sysClr val="window" lastClr="FFFFFF"/>
            </a:solidFill>
            <a:latin typeface="Arial"/>
            <a:ea typeface="+mn-ea"/>
            <a:cs typeface="+mn-cs"/>
          </a:endParaRPr>
        </a:p>
      </dgm:t>
    </dgm:pt>
    <dgm:pt modelId="{3FF92D40-8469-4F88-A285-545FB52A2496}" type="parTrans" cxnId="{50402E95-3F77-4D6F-9B21-0EBDE1B20F83}">
      <dgm:prSet/>
      <dgm:spPr/>
      <dgm:t>
        <a:bodyPr/>
        <a:lstStyle/>
        <a:p>
          <a:endParaRPr lang="ru-RU"/>
        </a:p>
      </dgm:t>
    </dgm:pt>
    <dgm:pt modelId="{32541B2D-F490-41CD-8216-FE98610A1A01}" type="sibTrans" cxnId="{50402E95-3F77-4D6F-9B21-0EBDE1B20F83}">
      <dgm:prSet/>
      <dgm:spPr/>
      <dgm:t>
        <a:bodyPr/>
        <a:lstStyle/>
        <a:p>
          <a:endParaRPr lang="ru-RU"/>
        </a:p>
      </dgm:t>
    </dgm:pt>
    <dgm:pt modelId="{CAF79F56-54F7-4A0F-9256-D1CB2C1702CE}">
      <dgm:prSet/>
      <dgm:spPr>
        <a:xfrm>
          <a:off x="63006" y="3476636"/>
          <a:ext cx="2480900" cy="1488540"/>
        </a:xfrm>
        <a:solidFill>
          <a:srgbClr val="80716A">
            <a:hueOff val="0"/>
            <a:satOff val="0"/>
            <a:lumOff val="0"/>
            <a:alphaOff val="0"/>
          </a:srgbClr>
        </a:solidFill>
        <a:ln w="19050" cap="flat" cmpd="sng" algn="ctr">
          <a:solidFill>
            <a:sysClr val="window" lastClr="FFFFFF">
              <a:hueOff val="0"/>
              <a:satOff val="0"/>
              <a:lumOff val="0"/>
              <a:alphaOff val="0"/>
            </a:sysClr>
          </a:solidFill>
          <a:prstDash val="solid"/>
        </a:ln>
        <a:effectLst/>
      </dgm:spPr>
      <dgm:t>
        <a:bodyPr/>
        <a:lstStyle/>
        <a:p>
          <a:r>
            <a:rPr lang="en-US" dirty="0">
              <a:solidFill>
                <a:sysClr val="window" lastClr="FFFFFF"/>
              </a:solidFill>
              <a:latin typeface="Arial"/>
              <a:ea typeface="+mn-ea"/>
              <a:cs typeface="+mn-cs"/>
            </a:rPr>
            <a:t> </a:t>
          </a:r>
        </a:p>
        <a:p>
          <a:r>
            <a:rPr lang="en-US" dirty="0">
              <a:solidFill>
                <a:sysClr val="window" lastClr="FFFFFF"/>
              </a:solidFill>
              <a:latin typeface="Arial"/>
              <a:ea typeface="+mn-ea"/>
              <a:cs typeface="+mn-cs"/>
            </a:rPr>
            <a:t>Equivocation</a:t>
          </a:r>
          <a:endParaRPr lang="ru-RU" dirty="0">
            <a:solidFill>
              <a:sysClr val="window" lastClr="FFFFFF"/>
            </a:solidFill>
            <a:latin typeface="Arial"/>
            <a:ea typeface="+mn-ea"/>
            <a:cs typeface="+mn-cs"/>
          </a:endParaRPr>
        </a:p>
        <a:p>
          <a:endParaRPr lang="ru-RU" dirty="0">
            <a:solidFill>
              <a:sysClr val="window" lastClr="FFFFFF"/>
            </a:solidFill>
            <a:latin typeface="Arial"/>
            <a:ea typeface="+mn-ea"/>
            <a:cs typeface="+mn-cs"/>
          </a:endParaRPr>
        </a:p>
      </dgm:t>
    </dgm:pt>
    <dgm:pt modelId="{ECECE514-F6F2-4050-A731-0124385B2E6C}" type="parTrans" cxnId="{3EBA0CA8-0E65-4991-B6FC-BE030DA1CA89}">
      <dgm:prSet/>
      <dgm:spPr/>
      <dgm:t>
        <a:bodyPr/>
        <a:lstStyle/>
        <a:p>
          <a:endParaRPr lang="ru-RU"/>
        </a:p>
      </dgm:t>
    </dgm:pt>
    <dgm:pt modelId="{08A0AE68-A92E-4D68-BCE4-AFC6241DB566}" type="sibTrans" cxnId="{3EBA0CA8-0E65-4991-B6FC-BE030DA1CA89}">
      <dgm:prSet/>
      <dgm:spPr/>
      <dgm:t>
        <a:bodyPr/>
        <a:lstStyle/>
        <a:p>
          <a:endParaRPr lang="ru-RU"/>
        </a:p>
      </dgm:t>
    </dgm:pt>
    <dgm:pt modelId="{E9539AE1-C0F1-43FE-B2F6-C0ED13770AD8}">
      <dgm:prSet/>
      <dgm:spPr>
        <a:xfrm>
          <a:off x="2791997" y="3476636"/>
          <a:ext cx="2480900" cy="1488540"/>
        </a:xfrm>
        <a:solidFill>
          <a:srgbClr val="94147C">
            <a:hueOff val="0"/>
            <a:satOff val="0"/>
            <a:lumOff val="0"/>
            <a:alphaOff val="0"/>
          </a:srgbClr>
        </a:solidFill>
        <a:ln w="19050" cap="flat" cmpd="sng" algn="ctr">
          <a:solidFill>
            <a:sysClr val="window" lastClr="FFFFFF">
              <a:hueOff val="0"/>
              <a:satOff val="0"/>
              <a:lumOff val="0"/>
              <a:alphaOff val="0"/>
            </a:sysClr>
          </a:solidFill>
          <a:prstDash val="solid"/>
        </a:ln>
        <a:effectLst/>
      </dgm:spPr>
      <dgm:t>
        <a:bodyPr/>
        <a:lstStyle/>
        <a:p>
          <a:r>
            <a:rPr lang="en-US" dirty="0">
              <a:solidFill>
                <a:sysClr val="window" lastClr="FFFFFF"/>
              </a:solidFill>
              <a:latin typeface="Arial"/>
              <a:ea typeface="+mn-ea"/>
              <a:cs typeface="+mn-cs"/>
            </a:rPr>
            <a:t>“Red herring”</a:t>
          </a:r>
          <a:endParaRPr lang="ru-RU" dirty="0">
            <a:solidFill>
              <a:sysClr val="window" lastClr="FFFFFF"/>
            </a:solidFill>
            <a:latin typeface="Arial"/>
            <a:ea typeface="+mn-ea"/>
            <a:cs typeface="+mn-cs"/>
          </a:endParaRPr>
        </a:p>
      </dgm:t>
    </dgm:pt>
    <dgm:pt modelId="{FDA1AB40-637E-4C0F-B6FC-46BEF777656F}" type="parTrans" cxnId="{7737E601-8DA5-4C81-A38E-33DB8521C6A9}">
      <dgm:prSet/>
      <dgm:spPr/>
      <dgm:t>
        <a:bodyPr/>
        <a:lstStyle/>
        <a:p>
          <a:endParaRPr lang="ru-RU"/>
        </a:p>
      </dgm:t>
    </dgm:pt>
    <dgm:pt modelId="{6F3F7710-E635-4F41-91C5-BBBCA5884651}" type="sibTrans" cxnId="{7737E601-8DA5-4C81-A38E-33DB8521C6A9}">
      <dgm:prSet/>
      <dgm:spPr/>
      <dgm:t>
        <a:bodyPr/>
        <a:lstStyle/>
        <a:p>
          <a:endParaRPr lang="ru-RU"/>
        </a:p>
      </dgm:t>
    </dgm:pt>
    <dgm:pt modelId="{48FF61E9-B63B-40B0-82BB-7F81B5E911E2}">
      <dgm:prSet/>
      <dgm:spPr>
        <a:xfrm>
          <a:off x="5520988" y="3476636"/>
          <a:ext cx="2480900" cy="1488540"/>
        </a:xfrm>
        <a:solidFill>
          <a:srgbClr val="5D5AD2">
            <a:hueOff val="0"/>
            <a:satOff val="0"/>
            <a:lumOff val="0"/>
            <a:alphaOff val="0"/>
          </a:srgbClr>
        </a:solidFill>
        <a:ln w="19050" cap="flat" cmpd="sng" algn="ctr">
          <a:solidFill>
            <a:sysClr val="window" lastClr="FFFFFF">
              <a:hueOff val="0"/>
              <a:satOff val="0"/>
              <a:lumOff val="0"/>
              <a:alphaOff val="0"/>
            </a:sysClr>
          </a:solidFill>
          <a:prstDash val="solid"/>
        </a:ln>
        <a:effectLst/>
      </dgm:spPr>
      <dgm:t>
        <a:bodyPr/>
        <a:lstStyle/>
        <a:p>
          <a:r>
            <a:rPr lang="en-US" dirty="0">
              <a:solidFill>
                <a:sysClr val="window" lastClr="FFFFFF"/>
              </a:solidFill>
              <a:latin typeface="Arial"/>
              <a:ea typeface="+mn-ea"/>
              <a:cs typeface="+mn-cs"/>
            </a:rPr>
            <a:t> Composition fallacy</a:t>
          </a:r>
          <a:endParaRPr lang="ru-RU" dirty="0">
            <a:solidFill>
              <a:sysClr val="window" lastClr="FFFFFF"/>
            </a:solidFill>
            <a:latin typeface="Arial"/>
            <a:ea typeface="+mn-ea"/>
            <a:cs typeface="+mn-cs"/>
          </a:endParaRPr>
        </a:p>
      </dgm:t>
    </dgm:pt>
    <dgm:pt modelId="{879FDEAD-2571-4EB3-9074-8FA0D386DD54}" type="parTrans" cxnId="{C2BE2E8A-FABA-4445-900D-3F3BB727DDCC}">
      <dgm:prSet/>
      <dgm:spPr/>
      <dgm:t>
        <a:bodyPr/>
        <a:lstStyle/>
        <a:p>
          <a:endParaRPr lang="ru-RU"/>
        </a:p>
      </dgm:t>
    </dgm:pt>
    <dgm:pt modelId="{B4D78239-A288-4CF3-9E0E-028E7AA0E29D}" type="sibTrans" cxnId="{C2BE2E8A-FABA-4445-900D-3F3BB727DDCC}">
      <dgm:prSet/>
      <dgm:spPr/>
      <dgm:t>
        <a:bodyPr/>
        <a:lstStyle/>
        <a:p>
          <a:endParaRPr lang="ru-RU"/>
        </a:p>
      </dgm:t>
    </dgm:pt>
    <dgm:pt modelId="{1B92DD91-7F2D-48F6-915E-3D0D34A34252}" type="pres">
      <dgm:prSet presAssocID="{DABA1CD4-8E8F-454C-AAE6-B9AD91B67D3C}" presName="diagram" presStyleCnt="0">
        <dgm:presLayoutVars>
          <dgm:dir/>
          <dgm:resizeHandles val="exact"/>
        </dgm:presLayoutVars>
      </dgm:prSet>
      <dgm:spPr/>
      <dgm:t>
        <a:bodyPr/>
        <a:lstStyle/>
        <a:p>
          <a:endParaRPr lang="uk-UA"/>
        </a:p>
      </dgm:t>
    </dgm:pt>
    <dgm:pt modelId="{1D504221-4E16-4A28-A2FC-0806E0A292CD}" type="pres">
      <dgm:prSet presAssocID="{CE619070-60E8-4D60-8E5F-8C799E9D4CB1}" presName="node" presStyleLbl="node1" presStyleIdx="0" presStyleCnt="9">
        <dgm:presLayoutVars>
          <dgm:bulletEnabled val="1"/>
        </dgm:presLayoutVars>
      </dgm:prSet>
      <dgm:spPr>
        <a:prstGeom prst="rect">
          <a:avLst/>
        </a:prstGeom>
      </dgm:spPr>
      <dgm:t>
        <a:bodyPr/>
        <a:lstStyle/>
        <a:p>
          <a:endParaRPr lang="uk-UA"/>
        </a:p>
      </dgm:t>
    </dgm:pt>
    <dgm:pt modelId="{755EFBBC-AA70-4FDB-ADB6-9F03E4FEDF37}" type="pres">
      <dgm:prSet presAssocID="{DA9FB152-AB9E-46A6-A369-17A957E316D9}" presName="sibTrans" presStyleCnt="0"/>
      <dgm:spPr/>
    </dgm:pt>
    <dgm:pt modelId="{89C43FCC-99E9-439F-B13D-6E589A327772}" type="pres">
      <dgm:prSet presAssocID="{BFAF3F8C-65F5-41F9-A6EA-F18AF46F891D}" presName="node" presStyleLbl="node1" presStyleIdx="1" presStyleCnt="9">
        <dgm:presLayoutVars>
          <dgm:bulletEnabled val="1"/>
        </dgm:presLayoutVars>
      </dgm:prSet>
      <dgm:spPr>
        <a:prstGeom prst="rect">
          <a:avLst/>
        </a:prstGeom>
      </dgm:spPr>
      <dgm:t>
        <a:bodyPr/>
        <a:lstStyle/>
        <a:p>
          <a:endParaRPr lang="uk-UA"/>
        </a:p>
      </dgm:t>
    </dgm:pt>
    <dgm:pt modelId="{10948AAE-9CAD-402B-BC18-DBE281C36076}" type="pres">
      <dgm:prSet presAssocID="{84F9B577-E3A5-4BFE-BCC8-040E02CF27F5}" presName="sibTrans" presStyleCnt="0"/>
      <dgm:spPr/>
    </dgm:pt>
    <dgm:pt modelId="{7D1B62C5-C38E-424D-8294-9D67771EECF1}" type="pres">
      <dgm:prSet presAssocID="{DAFC4215-0FB9-49C1-BA2B-252F94E5664A}" presName="node" presStyleLbl="node1" presStyleIdx="2" presStyleCnt="9" custLinFactNeighborX="-1950" custLinFactNeighborY="-227">
        <dgm:presLayoutVars>
          <dgm:bulletEnabled val="1"/>
        </dgm:presLayoutVars>
      </dgm:prSet>
      <dgm:spPr>
        <a:prstGeom prst="rect">
          <a:avLst/>
        </a:prstGeom>
      </dgm:spPr>
      <dgm:t>
        <a:bodyPr/>
        <a:lstStyle/>
        <a:p>
          <a:endParaRPr lang="uk-UA"/>
        </a:p>
      </dgm:t>
    </dgm:pt>
    <dgm:pt modelId="{658EC66D-1C1C-4425-8457-E4C806C4BC5C}" type="pres">
      <dgm:prSet presAssocID="{83322807-1351-4433-84B5-8576B2247B1C}" presName="sibTrans" presStyleCnt="0"/>
      <dgm:spPr/>
    </dgm:pt>
    <dgm:pt modelId="{EAC7FE4E-C9C1-4784-9EDF-06B1161E056F}" type="pres">
      <dgm:prSet presAssocID="{726A6719-6B43-46A6-83B2-2DF9A74920D7}" presName="node" presStyleLbl="node1" presStyleIdx="3" presStyleCnt="9">
        <dgm:presLayoutVars>
          <dgm:bulletEnabled val="1"/>
        </dgm:presLayoutVars>
      </dgm:prSet>
      <dgm:spPr>
        <a:prstGeom prst="rect">
          <a:avLst/>
        </a:prstGeom>
      </dgm:spPr>
      <dgm:t>
        <a:bodyPr/>
        <a:lstStyle/>
        <a:p>
          <a:endParaRPr lang="uk-UA"/>
        </a:p>
      </dgm:t>
    </dgm:pt>
    <dgm:pt modelId="{6D018297-38AB-4970-BDC2-E8AC1D4D3950}" type="pres">
      <dgm:prSet presAssocID="{21FCE235-7BA7-4FA8-9B7D-2B709732609B}" presName="sibTrans" presStyleCnt="0"/>
      <dgm:spPr/>
    </dgm:pt>
    <dgm:pt modelId="{B4840835-CD8F-4766-87E2-99E409C0C03F}" type="pres">
      <dgm:prSet presAssocID="{849C902B-1C8C-440E-A67B-84E6A38D91B3}" presName="node" presStyleLbl="node1" presStyleIdx="4" presStyleCnt="9">
        <dgm:presLayoutVars>
          <dgm:bulletEnabled val="1"/>
        </dgm:presLayoutVars>
      </dgm:prSet>
      <dgm:spPr>
        <a:prstGeom prst="rect">
          <a:avLst/>
        </a:prstGeom>
      </dgm:spPr>
      <dgm:t>
        <a:bodyPr/>
        <a:lstStyle/>
        <a:p>
          <a:endParaRPr lang="uk-UA"/>
        </a:p>
      </dgm:t>
    </dgm:pt>
    <dgm:pt modelId="{CC6D364B-3FAB-40FF-BD91-E2A6DADCD4CE}" type="pres">
      <dgm:prSet presAssocID="{32541B2D-F490-41CD-8216-FE98610A1A01}" presName="sibTrans" presStyleCnt="0"/>
      <dgm:spPr/>
    </dgm:pt>
    <dgm:pt modelId="{50861E88-D62A-4EF6-93B9-4075A1B28D4D}" type="pres">
      <dgm:prSet presAssocID="{2542B083-7AAB-46BD-8AF4-1E86BBB20DEC}" presName="node" presStyleLbl="node1" presStyleIdx="5" presStyleCnt="9">
        <dgm:presLayoutVars>
          <dgm:bulletEnabled val="1"/>
        </dgm:presLayoutVars>
      </dgm:prSet>
      <dgm:spPr>
        <a:prstGeom prst="rect">
          <a:avLst/>
        </a:prstGeom>
      </dgm:spPr>
      <dgm:t>
        <a:bodyPr/>
        <a:lstStyle/>
        <a:p>
          <a:endParaRPr lang="uk-UA"/>
        </a:p>
      </dgm:t>
    </dgm:pt>
    <dgm:pt modelId="{647EFCA9-D719-4C7D-A644-64BB5942FBC7}" type="pres">
      <dgm:prSet presAssocID="{EAC66AC7-6569-45B3-BD0C-8F7036D02137}" presName="sibTrans" presStyleCnt="0"/>
      <dgm:spPr/>
    </dgm:pt>
    <dgm:pt modelId="{5107F71F-3F33-4588-B89E-0B8AEE622954}" type="pres">
      <dgm:prSet presAssocID="{CAF79F56-54F7-4A0F-9256-D1CB2C1702CE}" presName="node" presStyleLbl="node1" presStyleIdx="6" presStyleCnt="9">
        <dgm:presLayoutVars>
          <dgm:bulletEnabled val="1"/>
        </dgm:presLayoutVars>
      </dgm:prSet>
      <dgm:spPr>
        <a:prstGeom prst="rect">
          <a:avLst/>
        </a:prstGeom>
      </dgm:spPr>
      <dgm:t>
        <a:bodyPr/>
        <a:lstStyle/>
        <a:p>
          <a:endParaRPr lang="uk-UA"/>
        </a:p>
      </dgm:t>
    </dgm:pt>
    <dgm:pt modelId="{CD593067-8A29-4C8F-AEAD-16F6BCE6BAED}" type="pres">
      <dgm:prSet presAssocID="{08A0AE68-A92E-4D68-BCE4-AFC6241DB566}" presName="sibTrans" presStyleCnt="0"/>
      <dgm:spPr/>
    </dgm:pt>
    <dgm:pt modelId="{E982B224-30D9-4CB7-9E49-810673033C69}" type="pres">
      <dgm:prSet presAssocID="{E9539AE1-C0F1-43FE-B2F6-C0ED13770AD8}" presName="node" presStyleLbl="node1" presStyleIdx="7" presStyleCnt="9">
        <dgm:presLayoutVars>
          <dgm:bulletEnabled val="1"/>
        </dgm:presLayoutVars>
      </dgm:prSet>
      <dgm:spPr>
        <a:prstGeom prst="rect">
          <a:avLst/>
        </a:prstGeom>
      </dgm:spPr>
      <dgm:t>
        <a:bodyPr/>
        <a:lstStyle/>
        <a:p>
          <a:endParaRPr lang="uk-UA"/>
        </a:p>
      </dgm:t>
    </dgm:pt>
    <dgm:pt modelId="{F34A006A-5592-4723-9BEF-8089E6DFDE1D}" type="pres">
      <dgm:prSet presAssocID="{6F3F7710-E635-4F41-91C5-BBBCA5884651}" presName="sibTrans" presStyleCnt="0"/>
      <dgm:spPr/>
    </dgm:pt>
    <dgm:pt modelId="{1DD5571B-4392-4230-9C40-B1F49C831336}" type="pres">
      <dgm:prSet presAssocID="{48FF61E9-B63B-40B0-82BB-7F81B5E911E2}" presName="node" presStyleLbl="node1" presStyleIdx="8" presStyleCnt="9">
        <dgm:presLayoutVars>
          <dgm:bulletEnabled val="1"/>
        </dgm:presLayoutVars>
      </dgm:prSet>
      <dgm:spPr>
        <a:prstGeom prst="rect">
          <a:avLst/>
        </a:prstGeom>
      </dgm:spPr>
      <dgm:t>
        <a:bodyPr/>
        <a:lstStyle/>
        <a:p>
          <a:endParaRPr lang="uk-UA"/>
        </a:p>
      </dgm:t>
    </dgm:pt>
  </dgm:ptLst>
  <dgm:cxnLst>
    <dgm:cxn modelId="{520BE2A3-7E0F-46BD-98E6-36683DD098E8}" type="presOf" srcId="{726A6719-6B43-46A6-83B2-2DF9A74920D7}" destId="{EAC7FE4E-C9C1-4784-9EDF-06B1161E056F}" srcOrd="0" destOrd="0" presId="urn:microsoft.com/office/officeart/2005/8/layout/default"/>
    <dgm:cxn modelId="{5F487BA2-5198-413A-83B4-B9631E6A9CB5}" type="presOf" srcId="{48FF61E9-B63B-40B0-82BB-7F81B5E911E2}" destId="{1DD5571B-4392-4230-9C40-B1F49C831336}" srcOrd="0" destOrd="0" presId="urn:microsoft.com/office/officeart/2005/8/layout/default"/>
    <dgm:cxn modelId="{62545061-4CA5-469F-8EE9-95172EB29A21}" srcId="{DABA1CD4-8E8F-454C-AAE6-B9AD91B67D3C}" destId="{CE619070-60E8-4D60-8E5F-8C799E9D4CB1}" srcOrd="0" destOrd="0" parTransId="{90DA2D2F-F08A-4772-B34D-36A5A750E498}" sibTransId="{DA9FB152-AB9E-46A6-A369-17A957E316D9}"/>
    <dgm:cxn modelId="{3EBA0CA8-0E65-4991-B6FC-BE030DA1CA89}" srcId="{DABA1CD4-8E8F-454C-AAE6-B9AD91B67D3C}" destId="{CAF79F56-54F7-4A0F-9256-D1CB2C1702CE}" srcOrd="6" destOrd="0" parTransId="{ECECE514-F6F2-4050-A731-0124385B2E6C}" sibTransId="{08A0AE68-A92E-4D68-BCE4-AFC6241DB566}"/>
    <dgm:cxn modelId="{4AF4418F-968E-40BC-A558-55B4D0A12F31}" srcId="{DABA1CD4-8E8F-454C-AAE6-B9AD91B67D3C}" destId="{726A6719-6B43-46A6-83B2-2DF9A74920D7}" srcOrd="3" destOrd="0" parTransId="{A65EBD6D-EDD4-40EB-821D-36E9AFA4B853}" sibTransId="{21FCE235-7BA7-4FA8-9B7D-2B709732609B}"/>
    <dgm:cxn modelId="{357EE80A-AC36-4B2B-8B61-B876F9E72DD2}" type="presOf" srcId="{849C902B-1C8C-440E-A67B-84E6A38D91B3}" destId="{B4840835-CD8F-4766-87E2-99E409C0C03F}" srcOrd="0" destOrd="0" presId="urn:microsoft.com/office/officeart/2005/8/layout/default"/>
    <dgm:cxn modelId="{7737E601-8DA5-4C81-A38E-33DB8521C6A9}" srcId="{DABA1CD4-8E8F-454C-AAE6-B9AD91B67D3C}" destId="{E9539AE1-C0F1-43FE-B2F6-C0ED13770AD8}" srcOrd="7" destOrd="0" parTransId="{FDA1AB40-637E-4C0F-B6FC-46BEF777656F}" sibTransId="{6F3F7710-E635-4F41-91C5-BBBCA5884651}"/>
    <dgm:cxn modelId="{DFDB16C0-7678-48E7-A216-DD7EFC460741}" type="presOf" srcId="{CAF79F56-54F7-4A0F-9256-D1CB2C1702CE}" destId="{5107F71F-3F33-4588-B89E-0B8AEE622954}" srcOrd="0" destOrd="0" presId="urn:microsoft.com/office/officeart/2005/8/layout/default"/>
    <dgm:cxn modelId="{DF722E92-7041-4BED-8552-3D9D1B3A9372}" srcId="{DABA1CD4-8E8F-454C-AAE6-B9AD91B67D3C}" destId="{2542B083-7AAB-46BD-8AF4-1E86BBB20DEC}" srcOrd="5" destOrd="0" parTransId="{A7CA3924-1BD8-4765-AC0D-9B06D914BF0D}" sibTransId="{EAC66AC7-6569-45B3-BD0C-8F7036D02137}"/>
    <dgm:cxn modelId="{50402E95-3F77-4D6F-9B21-0EBDE1B20F83}" srcId="{DABA1CD4-8E8F-454C-AAE6-B9AD91B67D3C}" destId="{849C902B-1C8C-440E-A67B-84E6A38D91B3}" srcOrd="4" destOrd="0" parTransId="{3FF92D40-8469-4F88-A285-545FB52A2496}" sibTransId="{32541B2D-F490-41CD-8216-FE98610A1A01}"/>
    <dgm:cxn modelId="{C9A14ABA-B912-4342-A99D-CF24D4EBC122}" type="presOf" srcId="{DABA1CD4-8E8F-454C-AAE6-B9AD91B67D3C}" destId="{1B92DD91-7F2D-48F6-915E-3D0D34A34252}" srcOrd="0" destOrd="0" presId="urn:microsoft.com/office/officeart/2005/8/layout/default"/>
    <dgm:cxn modelId="{B66CCFD3-A7E9-4ED2-AA18-F18E5C25A61B}" type="presOf" srcId="{E9539AE1-C0F1-43FE-B2F6-C0ED13770AD8}" destId="{E982B224-30D9-4CB7-9E49-810673033C69}" srcOrd="0" destOrd="0" presId="urn:microsoft.com/office/officeart/2005/8/layout/default"/>
    <dgm:cxn modelId="{AEC1305E-ED92-4B41-A847-03CC1CF0D9E0}" type="presOf" srcId="{2542B083-7AAB-46BD-8AF4-1E86BBB20DEC}" destId="{50861E88-D62A-4EF6-93B9-4075A1B28D4D}" srcOrd="0" destOrd="0" presId="urn:microsoft.com/office/officeart/2005/8/layout/default"/>
    <dgm:cxn modelId="{10754BB3-1596-4A36-B037-B51F4811F20B}" srcId="{DABA1CD4-8E8F-454C-AAE6-B9AD91B67D3C}" destId="{BFAF3F8C-65F5-41F9-A6EA-F18AF46F891D}" srcOrd="1" destOrd="0" parTransId="{7AF0F452-92F2-4B76-9A17-A6DF7DD60A5D}" sibTransId="{84F9B577-E3A5-4BFE-BCC8-040E02CF27F5}"/>
    <dgm:cxn modelId="{C2BE2E8A-FABA-4445-900D-3F3BB727DDCC}" srcId="{DABA1CD4-8E8F-454C-AAE6-B9AD91B67D3C}" destId="{48FF61E9-B63B-40B0-82BB-7F81B5E911E2}" srcOrd="8" destOrd="0" parTransId="{879FDEAD-2571-4EB3-9074-8FA0D386DD54}" sibTransId="{B4D78239-A288-4CF3-9E0E-028E7AA0E29D}"/>
    <dgm:cxn modelId="{C31D0415-4725-4AE3-9BDB-2A8DF609389C}" type="presOf" srcId="{CE619070-60E8-4D60-8E5F-8C799E9D4CB1}" destId="{1D504221-4E16-4A28-A2FC-0806E0A292CD}" srcOrd="0" destOrd="0" presId="urn:microsoft.com/office/officeart/2005/8/layout/default"/>
    <dgm:cxn modelId="{484F7005-5749-476B-9625-7327DC7A5867}" type="presOf" srcId="{BFAF3F8C-65F5-41F9-A6EA-F18AF46F891D}" destId="{89C43FCC-99E9-439F-B13D-6E589A327772}" srcOrd="0" destOrd="0" presId="urn:microsoft.com/office/officeart/2005/8/layout/default"/>
    <dgm:cxn modelId="{FEB6774B-3868-43A4-8146-537CB0897531}" srcId="{DABA1CD4-8E8F-454C-AAE6-B9AD91B67D3C}" destId="{DAFC4215-0FB9-49C1-BA2B-252F94E5664A}" srcOrd="2" destOrd="0" parTransId="{E0C04D36-02F8-45A7-A72E-88530FF76E7E}" sibTransId="{83322807-1351-4433-84B5-8576B2247B1C}"/>
    <dgm:cxn modelId="{392C9AC8-9A1C-415E-92D1-A9094D48503F}" type="presOf" srcId="{DAFC4215-0FB9-49C1-BA2B-252F94E5664A}" destId="{7D1B62C5-C38E-424D-8294-9D67771EECF1}" srcOrd="0" destOrd="0" presId="urn:microsoft.com/office/officeart/2005/8/layout/default"/>
    <dgm:cxn modelId="{C6D0406D-F327-4755-BDD5-7E1C697C6651}" type="presParOf" srcId="{1B92DD91-7F2D-48F6-915E-3D0D34A34252}" destId="{1D504221-4E16-4A28-A2FC-0806E0A292CD}" srcOrd="0" destOrd="0" presId="urn:microsoft.com/office/officeart/2005/8/layout/default"/>
    <dgm:cxn modelId="{6B24D71E-9E8F-4DB0-8541-2F9D699D36FA}" type="presParOf" srcId="{1B92DD91-7F2D-48F6-915E-3D0D34A34252}" destId="{755EFBBC-AA70-4FDB-ADB6-9F03E4FEDF37}" srcOrd="1" destOrd="0" presId="urn:microsoft.com/office/officeart/2005/8/layout/default"/>
    <dgm:cxn modelId="{2F5AB89A-844D-4598-B6A6-9020ADF9E7C0}" type="presParOf" srcId="{1B92DD91-7F2D-48F6-915E-3D0D34A34252}" destId="{89C43FCC-99E9-439F-B13D-6E589A327772}" srcOrd="2" destOrd="0" presId="urn:microsoft.com/office/officeart/2005/8/layout/default"/>
    <dgm:cxn modelId="{A82430A7-FE58-49F4-87FA-CAFCE8AFFB46}" type="presParOf" srcId="{1B92DD91-7F2D-48F6-915E-3D0D34A34252}" destId="{10948AAE-9CAD-402B-BC18-DBE281C36076}" srcOrd="3" destOrd="0" presId="urn:microsoft.com/office/officeart/2005/8/layout/default"/>
    <dgm:cxn modelId="{53A5BBB8-5DE8-4E97-9B65-F3428458D680}" type="presParOf" srcId="{1B92DD91-7F2D-48F6-915E-3D0D34A34252}" destId="{7D1B62C5-C38E-424D-8294-9D67771EECF1}" srcOrd="4" destOrd="0" presId="urn:microsoft.com/office/officeart/2005/8/layout/default"/>
    <dgm:cxn modelId="{0953D8B5-93CF-40B9-88DD-E56A813A508D}" type="presParOf" srcId="{1B92DD91-7F2D-48F6-915E-3D0D34A34252}" destId="{658EC66D-1C1C-4425-8457-E4C806C4BC5C}" srcOrd="5" destOrd="0" presId="urn:microsoft.com/office/officeart/2005/8/layout/default"/>
    <dgm:cxn modelId="{C56487A1-BF55-4CCA-821E-AA0ABA8D4105}" type="presParOf" srcId="{1B92DD91-7F2D-48F6-915E-3D0D34A34252}" destId="{EAC7FE4E-C9C1-4784-9EDF-06B1161E056F}" srcOrd="6" destOrd="0" presId="urn:microsoft.com/office/officeart/2005/8/layout/default"/>
    <dgm:cxn modelId="{E108AD73-AF1F-4F3F-9350-6B7EEF1628CD}" type="presParOf" srcId="{1B92DD91-7F2D-48F6-915E-3D0D34A34252}" destId="{6D018297-38AB-4970-BDC2-E8AC1D4D3950}" srcOrd="7" destOrd="0" presId="urn:microsoft.com/office/officeart/2005/8/layout/default"/>
    <dgm:cxn modelId="{83091235-0D2F-481D-A358-65B4EB95F179}" type="presParOf" srcId="{1B92DD91-7F2D-48F6-915E-3D0D34A34252}" destId="{B4840835-CD8F-4766-87E2-99E409C0C03F}" srcOrd="8" destOrd="0" presId="urn:microsoft.com/office/officeart/2005/8/layout/default"/>
    <dgm:cxn modelId="{881298F8-E9E3-4967-B7E2-142324EFDD04}" type="presParOf" srcId="{1B92DD91-7F2D-48F6-915E-3D0D34A34252}" destId="{CC6D364B-3FAB-40FF-BD91-E2A6DADCD4CE}" srcOrd="9" destOrd="0" presId="urn:microsoft.com/office/officeart/2005/8/layout/default"/>
    <dgm:cxn modelId="{E62E9C2C-1285-4ED1-B628-6A674B31C805}" type="presParOf" srcId="{1B92DD91-7F2D-48F6-915E-3D0D34A34252}" destId="{50861E88-D62A-4EF6-93B9-4075A1B28D4D}" srcOrd="10" destOrd="0" presId="urn:microsoft.com/office/officeart/2005/8/layout/default"/>
    <dgm:cxn modelId="{17DA89F0-16E3-4AB0-8054-6CD4845FD861}" type="presParOf" srcId="{1B92DD91-7F2D-48F6-915E-3D0D34A34252}" destId="{647EFCA9-D719-4C7D-A644-64BB5942FBC7}" srcOrd="11" destOrd="0" presId="urn:microsoft.com/office/officeart/2005/8/layout/default"/>
    <dgm:cxn modelId="{110B7DB7-D80E-4F84-95A7-3AD48BFF0B30}" type="presParOf" srcId="{1B92DD91-7F2D-48F6-915E-3D0D34A34252}" destId="{5107F71F-3F33-4588-B89E-0B8AEE622954}" srcOrd="12" destOrd="0" presId="urn:microsoft.com/office/officeart/2005/8/layout/default"/>
    <dgm:cxn modelId="{5F60596C-D1B9-4C42-8F28-A1CCA3F27B3A}" type="presParOf" srcId="{1B92DD91-7F2D-48F6-915E-3D0D34A34252}" destId="{CD593067-8A29-4C8F-AEAD-16F6BCE6BAED}" srcOrd="13" destOrd="0" presId="urn:microsoft.com/office/officeart/2005/8/layout/default"/>
    <dgm:cxn modelId="{B6725FE6-34DA-4D6B-9221-6A53477D64A3}" type="presParOf" srcId="{1B92DD91-7F2D-48F6-915E-3D0D34A34252}" destId="{E982B224-30D9-4CB7-9E49-810673033C69}" srcOrd="14" destOrd="0" presId="urn:microsoft.com/office/officeart/2005/8/layout/default"/>
    <dgm:cxn modelId="{C41F4A73-786E-4EC0-A3A1-69B4F9915C12}" type="presParOf" srcId="{1B92DD91-7F2D-48F6-915E-3D0D34A34252}" destId="{F34A006A-5592-4723-9BEF-8089E6DFDE1D}" srcOrd="15" destOrd="0" presId="urn:microsoft.com/office/officeart/2005/8/layout/default"/>
    <dgm:cxn modelId="{E7048F77-05DC-404C-845C-0D0BA757D58F}" type="presParOf" srcId="{1B92DD91-7F2D-48F6-915E-3D0D34A34252}" destId="{1DD5571B-4392-4230-9C40-B1F49C831336}" srcOrd="1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504221-4E16-4A28-A2FC-0806E0A292CD}">
      <dsp:nvSpPr>
        <dsp:cNvPr id="0" name=""/>
        <dsp:cNvSpPr/>
      </dsp:nvSpPr>
      <dsp:spPr>
        <a:xfrm>
          <a:off x="63006" y="3375"/>
          <a:ext cx="2480900" cy="1488540"/>
        </a:xfrm>
        <a:prstGeom prst="rect">
          <a:avLst/>
        </a:prstGeom>
        <a:solidFill>
          <a:srgbClr val="D2610C">
            <a:hueOff val="0"/>
            <a:satOff val="0"/>
            <a:lumOff val="0"/>
            <a:alphaOff val="0"/>
          </a:srgbClr>
        </a:solidFill>
        <a:ln w="1905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solidFill>
                <a:sysClr val="window" lastClr="FFFFFF"/>
              </a:solidFill>
              <a:latin typeface="Arial"/>
              <a:ea typeface="+mn-ea"/>
              <a:cs typeface="+mn-cs"/>
            </a:rPr>
            <a:t>False Dilemma </a:t>
          </a:r>
          <a:endParaRPr lang="ru-RU" sz="2400" kern="1200" dirty="0">
            <a:solidFill>
              <a:sysClr val="window" lastClr="FFFFFF"/>
            </a:solidFill>
            <a:latin typeface="Arial"/>
            <a:ea typeface="+mn-ea"/>
            <a:cs typeface="+mn-cs"/>
          </a:endParaRPr>
        </a:p>
      </dsp:txBody>
      <dsp:txXfrm>
        <a:off x="63006" y="3375"/>
        <a:ext cx="2480900" cy="1488540"/>
      </dsp:txXfrm>
    </dsp:sp>
    <dsp:sp modelId="{89C43FCC-99E9-439F-B13D-6E589A327772}">
      <dsp:nvSpPr>
        <dsp:cNvPr id="0" name=""/>
        <dsp:cNvSpPr/>
      </dsp:nvSpPr>
      <dsp:spPr>
        <a:xfrm>
          <a:off x="2791997" y="3375"/>
          <a:ext cx="2480900" cy="1488540"/>
        </a:xfrm>
        <a:prstGeom prst="rect">
          <a:avLst/>
        </a:prstGeom>
        <a:solidFill>
          <a:srgbClr val="80716A">
            <a:hueOff val="0"/>
            <a:satOff val="0"/>
            <a:lumOff val="0"/>
            <a:alphaOff val="0"/>
          </a:srgbClr>
        </a:solidFill>
        <a:ln w="1905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solidFill>
                <a:sysClr val="window" lastClr="FFFFFF"/>
              </a:solidFill>
              <a:latin typeface="Arial"/>
              <a:ea typeface="+mn-ea"/>
              <a:cs typeface="+mn-cs"/>
            </a:rPr>
            <a:t>Post Hoc</a:t>
          </a:r>
          <a:r>
            <a:rPr lang="ru-RU" sz="2400" kern="1200" dirty="0">
              <a:solidFill>
                <a:sysClr val="window" lastClr="FFFFFF"/>
              </a:solidFill>
              <a:latin typeface="Arial"/>
              <a:ea typeface="+mn-ea"/>
              <a:cs typeface="+mn-cs"/>
            </a:rPr>
            <a:t> (</a:t>
          </a:r>
          <a:r>
            <a:rPr lang="en-US" sz="2400" kern="1200" dirty="0">
              <a:solidFill>
                <a:sysClr val="window" lastClr="FFFFFF"/>
              </a:solidFill>
              <a:latin typeface="Arial"/>
              <a:ea typeface="+mn-ea"/>
              <a:cs typeface="+mn-cs"/>
            </a:rPr>
            <a:t>after this, therefore because of this</a:t>
          </a:r>
          <a:r>
            <a:rPr lang="ru-RU" sz="2400" kern="1200" dirty="0">
              <a:solidFill>
                <a:sysClr val="window" lastClr="FFFFFF"/>
              </a:solidFill>
              <a:latin typeface="Arial"/>
              <a:ea typeface="+mn-ea"/>
              <a:cs typeface="+mn-cs"/>
            </a:rPr>
            <a:t>)</a:t>
          </a:r>
        </a:p>
      </dsp:txBody>
      <dsp:txXfrm>
        <a:off x="2791997" y="3375"/>
        <a:ext cx="2480900" cy="1488540"/>
      </dsp:txXfrm>
    </dsp:sp>
    <dsp:sp modelId="{7D1B62C5-C38E-424D-8294-9D67771EECF1}">
      <dsp:nvSpPr>
        <dsp:cNvPr id="0" name=""/>
        <dsp:cNvSpPr/>
      </dsp:nvSpPr>
      <dsp:spPr>
        <a:xfrm>
          <a:off x="5472610" y="0"/>
          <a:ext cx="2480900" cy="1488540"/>
        </a:xfrm>
        <a:prstGeom prst="rect">
          <a:avLst/>
        </a:prstGeom>
        <a:solidFill>
          <a:srgbClr val="94147C">
            <a:hueOff val="0"/>
            <a:satOff val="0"/>
            <a:lumOff val="0"/>
            <a:alphaOff val="0"/>
          </a:srgbClr>
        </a:solidFill>
        <a:ln w="1905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solidFill>
                <a:sysClr val="window" lastClr="FFFFFF"/>
              </a:solidFill>
              <a:latin typeface="Arial"/>
              <a:ea typeface="+mn-ea"/>
              <a:cs typeface="+mn-cs"/>
            </a:rPr>
            <a:t>Hasty generalization (Jumping to conclusion) </a:t>
          </a:r>
          <a:endParaRPr lang="ru-RU" sz="2400" kern="1200" dirty="0">
            <a:solidFill>
              <a:sysClr val="window" lastClr="FFFFFF"/>
            </a:solidFill>
            <a:latin typeface="Arial"/>
            <a:ea typeface="+mn-ea"/>
            <a:cs typeface="+mn-cs"/>
          </a:endParaRPr>
        </a:p>
      </dsp:txBody>
      <dsp:txXfrm>
        <a:off x="5472610" y="0"/>
        <a:ext cx="2480900" cy="1488540"/>
      </dsp:txXfrm>
    </dsp:sp>
    <dsp:sp modelId="{EAC7FE4E-C9C1-4784-9EDF-06B1161E056F}">
      <dsp:nvSpPr>
        <dsp:cNvPr id="0" name=""/>
        <dsp:cNvSpPr/>
      </dsp:nvSpPr>
      <dsp:spPr>
        <a:xfrm>
          <a:off x="63006" y="1740005"/>
          <a:ext cx="2480900" cy="1488540"/>
        </a:xfrm>
        <a:prstGeom prst="rect">
          <a:avLst/>
        </a:prstGeom>
        <a:solidFill>
          <a:srgbClr val="5D5AD2">
            <a:hueOff val="0"/>
            <a:satOff val="0"/>
            <a:lumOff val="0"/>
            <a:alphaOff val="0"/>
          </a:srgbClr>
        </a:solidFill>
        <a:ln w="1905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solidFill>
                <a:sysClr val="window" lastClr="FFFFFF"/>
              </a:solidFill>
              <a:latin typeface="Arial"/>
              <a:ea typeface="+mn-ea"/>
              <a:cs typeface="+mn-cs"/>
            </a:rPr>
            <a:t>Unfinished claim</a:t>
          </a:r>
          <a:endParaRPr lang="ru-RU" sz="2400" kern="1200" dirty="0">
            <a:solidFill>
              <a:sysClr val="window" lastClr="FFFFFF"/>
            </a:solidFill>
            <a:latin typeface="Arial"/>
            <a:ea typeface="+mn-ea"/>
            <a:cs typeface="+mn-cs"/>
          </a:endParaRPr>
        </a:p>
      </dsp:txBody>
      <dsp:txXfrm>
        <a:off x="63006" y="1740005"/>
        <a:ext cx="2480900" cy="1488540"/>
      </dsp:txXfrm>
    </dsp:sp>
    <dsp:sp modelId="{B4840835-CD8F-4766-87E2-99E409C0C03F}">
      <dsp:nvSpPr>
        <dsp:cNvPr id="0" name=""/>
        <dsp:cNvSpPr/>
      </dsp:nvSpPr>
      <dsp:spPr>
        <a:xfrm>
          <a:off x="2791997" y="1740005"/>
          <a:ext cx="2480900" cy="1488540"/>
        </a:xfrm>
        <a:prstGeom prst="rect">
          <a:avLst/>
        </a:prstGeom>
        <a:solidFill>
          <a:srgbClr val="6F6C7D">
            <a:hueOff val="0"/>
            <a:satOff val="0"/>
            <a:lumOff val="0"/>
            <a:alphaOff val="0"/>
          </a:srgbClr>
        </a:solidFill>
        <a:ln w="1905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solidFill>
                <a:sysClr val="window" lastClr="FFFFFF"/>
              </a:solidFill>
              <a:latin typeface="Arial"/>
              <a:ea typeface="+mn-ea"/>
              <a:cs typeface="+mn-cs"/>
            </a:rPr>
            <a:t> Circular Reasoning </a:t>
          </a:r>
          <a:endParaRPr lang="ru-RU" sz="2400" kern="1200" dirty="0">
            <a:solidFill>
              <a:sysClr val="window" lastClr="FFFFFF"/>
            </a:solidFill>
            <a:latin typeface="Arial"/>
            <a:ea typeface="+mn-ea"/>
            <a:cs typeface="+mn-cs"/>
          </a:endParaRPr>
        </a:p>
      </dsp:txBody>
      <dsp:txXfrm>
        <a:off x="2791997" y="1740005"/>
        <a:ext cx="2480900" cy="1488540"/>
      </dsp:txXfrm>
    </dsp:sp>
    <dsp:sp modelId="{50861E88-D62A-4EF6-93B9-4075A1B28D4D}">
      <dsp:nvSpPr>
        <dsp:cNvPr id="0" name=""/>
        <dsp:cNvSpPr/>
      </dsp:nvSpPr>
      <dsp:spPr>
        <a:xfrm>
          <a:off x="5520988" y="1740005"/>
          <a:ext cx="2480900" cy="1488540"/>
        </a:xfrm>
        <a:prstGeom prst="rect">
          <a:avLst/>
        </a:prstGeom>
        <a:solidFill>
          <a:srgbClr val="D2610C">
            <a:hueOff val="0"/>
            <a:satOff val="0"/>
            <a:lumOff val="0"/>
            <a:alphaOff val="0"/>
          </a:srgbClr>
        </a:solidFill>
        <a:ln w="1905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kern="1200" dirty="0">
              <a:solidFill>
                <a:sysClr val="window" lastClr="FFFFFF"/>
              </a:solidFill>
              <a:latin typeface="Arial"/>
              <a:ea typeface="+mn-ea"/>
              <a:cs typeface="+mn-cs"/>
            </a:rPr>
            <a:t>«</a:t>
          </a:r>
          <a:r>
            <a:rPr lang="en-US" sz="2400" kern="1200" dirty="0">
              <a:solidFill>
                <a:sysClr val="window" lastClr="FFFFFF"/>
              </a:solidFill>
              <a:latin typeface="Arial"/>
              <a:ea typeface="+mn-ea"/>
              <a:cs typeface="+mn-cs"/>
            </a:rPr>
            <a:t>Slippery Slope</a:t>
          </a:r>
          <a:r>
            <a:rPr lang="ru-RU" sz="2400" kern="1200" dirty="0">
              <a:solidFill>
                <a:sysClr val="window" lastClr="FFFFFF"/>
              </a:solidFill>
              <a:latin typeface="Arial"/>
              <a:ea typeface="+mn-ea"/>
              <a:cs typeface="+mn-cs"/>
            </a:rPr>
            <a:t>» </a:t>
          </a:r>
        </a:p>
      </dsp:txBody>
      <dsp:txXfrm>
        <a:off x="5520988" y="1740005"/>
        <a:ext cx="2480900" cy="1488540"/>
      </dsp:txXfrm>
    </dsp:sp>
    <dsp:sp modelId="{5107F71F-3F33-4588-B89E-0B8AEE622954}">
      <dsp:nvSpPr>
        <dsp:cNvPr id="0" name=""/>
        <dsp:cNvSpPr/>
      </dsp:nvSpPr>
      <dsp:spPr>
        <a:xfrm>
          <a:off x="63006" y="3476636"/>
          <a:ext cx="2480900" cy="1488540"/>
        </a:xfrm>
        <a:prstGeom prst="rect">
          <a:avLst/>
        </a:prstGeom>
        <a:solidFill>
          <a:srgbClr val="80716A">
            <a:hueOff val="0"/>
            <a:satOff val="0"/>
            <a:lumOff val="0"/>
            <a:alphaOff val="0"/>
          </a:srgbClr>
        </a:solidFill>
        <a:ln w="1905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solidFill>
                <a:sysClr val="window" lastClr="FFFFFF"/>
              </a:solidFill>
              <a:latin typeface="Arial"/>
              <a:ea typeface="+mn-ea"/>
              <a:cs typeface="+mn-cs"/>
            </a:rPr>
            <a:t> </a:t>
          </a:r>
        </a:p>
        <a:p>
          <a:pPr lvl="0" algn="ctr" defTabSz="1066800">
            <a:lnSpc>
              <a:spcPct val="90000"/>
            </a:lnSpc>
            <a:spcBef>
              <a:spcPct val="0"/>
            </a:spcBef>
            <a:spcAft>
              <a:spcPct val="35000"/>
            </a:spcAft>
          </a:pPr>
          <a:r>
            <a:rPr lang="en-US" sz="2400" kern="1200" dirty="0">
              <a:solidFill>
                <a:sysClr val="window" lastClr="FFFFFF"/>
              </a:solidFill>
              <a:latin typeface="Arial"/>
              <a:ea typeface="+mn-ea"/>
              <a:cs typeface="+mn-cs"/>
            </a:rPr>
            <a:t>Equivocation</a:t>
          </a:r>
          <a:endParaRPr lang="ru-RU" sz="2400" kern="1200" dirty="0">
            <a:solidFill>
              <a:sysClr val="window" lastClr="FFFFFF"/>
            </a:solidFill>
            <a:latin typeface="Arial"/>
            <a:ea typeface="+mn-ea"/>
            <a:cs typeface="+mn-cs"/>
          </a:endParaRPr>
        </a:p>
        <a:p>
          <a:pPr lvl="0" algn="ctr" defTabSz="1066800">
            <a:lnSpc>
              <a:spcPct val="90000"/>
            </a:lnSpc>
            <a:spcBef>
              <a:spcPct val="0"/>
            </a:spcBef>
            <a:spcAft>
              <a:spcPct val="35000"/>
            </a:spcAft>
          </a:pPr>
          <a:endParaRPr lang="ru-RU" sz="2400" kern="1200" dirty="0">
            <a:solidFill>
              <a:sysClr val="window" lastClr="FFFFFF"/>
            </a:solidFill>
            <a:latin typeface="Arial"/>
            <a:ea typeface="+mn-ea"/>
            <a:cs typeface="+mn-cs"/>
          </a:endParaRPr>
        </a:p>
      </dsp:txBody>
      <dsp:txXfrm>
        <a:off x="63006" y="3476636"/>
        <a:ext cx="2480900" cy="1488540"/>
      </dsp:txXfrm>
    </dsp:sp>
    <dsp:sp modelId="{E982B224-30D9-4CB7-9E49-810673033C69}">
      <dsp:nvSpPr>
        <dsp:cNvPr id="0" name=""/>
        <dsp:cNvSpPr/>
      </dsp:nvSpPr>
      <dsp:spPr>
        <a:xfrm>
          <a:off x="2791997" y="3476636"/>
          <a:ext cx="2480900" cy="1488540"/>
        </a:xfrm>
        <a:prstGeom prst="rect">
          <a:avLst/>
        </a:prstGeom>
        <a:solidFill>
          <a:srgbClr val="94147C">
            <a:hueOff val="0"/>
            <a:satOff val="0"/>
            <a:lumOff val="0"/>
            <a:alphaOff val="0"/>
          </a:srgbClr>
        </a:solidFill>
        <a:ln w="1905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solidFill>
                <a:sysClr val="window" lastClr="FFFFFF"/>
              </a:solidFill>
              <a:latin typeface="Arial"/>
              <a:ea typeface="+mn-ea"/>
              <a:cs typeface="+mn-cs"/>
            </a:rPr>
            <a:t>“Red herring”</a:t>
          </a:r>
          <a:endParaRPr lang="ru-RU" sz="2400" kern="1200" dirty="0">
            <a:solidFill>
              <a:sysClr val="window" lastClr="FFFFFF"/>
            </a:solidFill>
            <a:latin typeface="Arial"/>
            <a:ea typeface="+mn-ea"/>
            <a:cs typeface="+mn-cs"/>
          </a:endParaRPr>
        </a:p>
      </dsp:txBody>
      <dsp:txXfrm>
        <a:off x="2791997" y="3476636"/>
        <a:ext cx="2480900" cy="1488540"/>
      </dsp:txXfrm>
    </dsp:sp>
    <dsp:sp modelId="{1DD5571B-4392-4230-9C40-B1F49C831336}">
      <dsp:nvSpPr>
        <dsp:cNvPr id="0" name=""/>
        <dsp:cNvSpPr/>
      </dsp:nvSpPr>
      <dsp:spPr>
        <a:xfrm>
          <a:off x="5520988" y="3476636"/>
          <a:ext cx="2480900" cy="1488540"/>
        </a:xfrm>
        <a:prstGeom prst="rect">
          <a:avLst/>
        </a:prstGeom>
        <a:solidFill>
          <a:srgbClr val="5D5AD2">
            <a:hueOff val="0"/>
            <a:satOff val="0"/>
            <a:lumOff val="0"/>
            <a:alphaOff val="0"/>
          </a:srgbClr>
        </a:solidFill>
        <a:ln w="1905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solidFill>
                <a:sysClr val="window" lastClr="FFFFFF"/>
              </a:solidFill>
              <a:latin typeface="Arial"/>
              <a:ea typeface="+mn-ea"/>
              <a:cs typeface="+mn-cs"/>
            </a:rPr>
            <a:t> Composition fallacy</a:t>
          </a:r>
          <a:endParaRPr lang="ru-RU" sz="2400" kern="1200" dirty="0">
            <a:solidFill>
              <a:sysClr val="window" lastClr="FFFFFF"/>
            </a:solidFill>
            <a:latin typeface="Arial"/>
            <a:ea typeface="+mn-ea"/>
            <a:cs typeface="+mn-cs"/>
          </a:endParaRPr>
        </a:p>
      </dsp:txBody>
      <dsp:txXfrm>
        <a:off x="5520988" y="3476636"/>
        <a:ext cx="2480900" cy="148854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2055BA-9A04-4D0A-969D-C6CCAEBA6E58}" type="datetimeFigureOut">
              <a:rPr lang="uk-UA" smtClean="0"/>
              <a:t>12.03.2020</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22177B-1151-4E39-AC01-26D4FD1AB961}" type="slidenum">
              <a:rPr lang="uk-UA" smtClean="0"/>
              <a:t>‹#›</a:t>
            </a:fld>
            <a:endParaRPr lang="uk-UA"/>
          </a:p>
        </p:txBody>
      </p:sp>
    </p:spTree>
    <p:extLst>
      <p:ext uri="{BB962C8B-B14F-4D97-AF65-F5344CB8AC3E}">
        <p14:creationId xmlns:p14="http://schemas.microsoft.com/office/powerpoint/2010/main" val="3128639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8"/>
          <p:cNvSpPr txBox="1">
            <a:spLocks noGrp="1" noChangeArrowheads="1"/>
          </p:cNvSpPr>
          <p:nvPr/>
        </p:nvSpPr>
        <p:spPr bwMode="auto">
          <a:xfrm>
            <a:off x="3882648" y="8686461"/>
            <a:ext cx="2971032" cy="453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447675" eaLnBrk="0" hangingPunct="0">
              <a:tabLst>
                <a:tab pos="449263" algn="l"/>
                <a:tab pos="898525" algn="l"/>
                <a:tab pos="1347788" algn="l"/>
                <a:tab pos="1797050" algn="l"/>
                <a:tab pos="2246313" algn="l"/>
                <a:tab pos="2695575" algn="l"/>
                <a:tab pos="3144838" algn="l"/>
              </a:tabLst>
              <a:defRPr>
                <a:solidFill>
                  <a:schemeClr val="bg1"/>
                </a:solidFill>
                <a:latin typeface="Arial" charset="0"/>
                <a:ea typeface="Microsoft YaHei" pitchFamily="34" charset="-122"/>
              </a:defRPr>
            </a:lvl1pPr>
            <a:lvl2pPr defTabSz="447675" eaLnBrk="0" hangingPunct="0">
              <a:tabLst>
                <a:tab pos="449263" algn="l"/>
                <a:tab pos="898525" algn="l"/>
                <a:tab pos="1347788" algn="l"/>
                <a:tab pos="1797050" algn="l"/>
                <a:tab pos="2246313" algn="l"/>
                <a:tab pos="2695575" algn="l"/>
                <a:tab pos="3144838" algn="l"/>
              </a:tabLst>
              <a:defRPr>
                <a:solidFill>
                  <a:schemeClr val="bg1"/>
                </a:solidFill>
                <a:latin typeface="Arial" charset="0"/>
                <a:ea typeface="Microsoft YaHei" pitchFamily="34" charset="-122"/>
              </a:defRPr>
            </a:lvl2pPr>
            <a:lvl3pPr defTabSz="447675" eaLnBrk="0" hangingPunct="0">
              <a:tabLst>
                <a:tab pos="449263" algn="l"/>
                <a:tab pos="898525" algn="l"/>
                <a:tab pos="1347788" algn="l"/>
                <a:tab pos="1797050" algn="l"/>
                <a:tab pos="2246313" algn="l"/>
                <a:tab pos="2695575" algn="l"/>
                <a:tab pos="3144838" algn="l"/>
              </a:tabLst>
              <a:defRPr>
                <a:solidFill>
                  <a:schemeClr val="bg1"/>
                </a:solidFill>
                <a:latin typeface="Arial" charset="0"/>
                <a:ea typeface="Microsoft YaHei" pitchFamily="34" charset="-122"/>
              </a:defRPr>
            </a:lvl3pPr>
            <a:lvl4pPr defTabSz="447675" eaLnBrk="0" hangingPunct="0">
              <a:tabLst>
                <a:tab pos="449263" algn="l"/>
                <a:tab pos="898525" algn="l"/>
                <a:tab pos="1347788" algn="l"/>
                <a:tab pos="1797050" algn="l"/>
                <a:tab pos="2246313" algn="l"/>
                <a:tab pos="2695575" algn="l"/>
                <a:tab pos="3144838" algn="l"/>
              </a:tabLst>
              <a:defRPr>
                <a:solidFill>
                  <a:schemeClr val="bg1"/>
                </a:solidFill>
                <a:latin typeface="Arial" charset="0"/>
                <a:ea typeface="Microsoft YaHei" pitchFamily="34" charset="-122"/>
              </a:defRPr>
            </a:lvl4pPr>
            <a:lvl5pPr defTabSz="447675" eaLnBrk="0" hangingPunct="0">
              <a:tabLst>
                <a:tab pos="449263" algn="l"/>
                <a:tab pos="898525" algn="l"/>
                <a:tab pos="1347788" algn="l"/>
                <a:tab pos="1797050" algn="l"/>
                <a:tab pos="2246313" algn="l"/>
                <a:tab pos="2695575" algn="l"/>
                <a:tab pos="3144838" algn="l"/>
              </a:tabLst>
              <a:defRPr>
                <a:solidFill>
                  <a:schemeClr val="bg1"/>
                </a:solidFill>
                <a:latin typeface="Arial" charset="0"/>
                <a:ea typeface="Microsoft YaHei" pitchFamily="34" charset="-122"/>
              </a:defRPr>
            </a:lvl5pPr>
            <a:lvl6pPr marL="2514600" indent="-228600" defTabSz="447675"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icrosoft YaHei" pitchFamily="34" charset="-122"/>
              </a:defRPr>
            </a:lvl6pPr>
            <a:lvl7pPr marL="2971800" indent="-228600" defTabSz="447675"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icrosoft YaHei" pitchFamily="34" charset="-122"/>
              </a:defRPr>
            </a:lvl7pPr>
            <a:lvl8pPr marL="3429000" indent="-228600" defTabSz="447675"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icrosoft YaHei" pitchFamily="34" charset="-122"/>
              </a:defRPr>
            </a:lvl8pPr>
            <a:lvl9pPr marL="3886200" indent="-228600" defTabSz="447675"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icrosoft YaHei" pitchFamily="34" charset="-122"/>
              </a:defRPr>
            </a:lvl9pPr>
          </a:lstStyle>
          <a:p>
            <a:pPr algn="r" eaLnBrk="1">
              <a:lnSpc>
                <a:spcPct val="95000"/>
              </a:lnSpc>
              <a:buSzPct val="100000"/>
            </a:pPr>
            <a:fld id="{1217AD55-9975-47A1-95E0-B938DED2D388}" type="slidenum">
              <a:rPr lang="uk-UA" altLang="uk-UA" sz="1200">
                <a:solidFill>
                  <a:srgbClr val="000000"/>
                </a:solidFill>
                <a:latin typeface="Times New Roman" pitchFamily="18" charset="0"/>
              </a:rPr>
              <a:pPr algn="r" eaLnBrk="1">
                <a:lnSpc>
                  <a:spcPct val="95000"/>
                </a:lnSpc>
                <a:buSzPct val="100000"/>
              </a:pPr>
              <a:t>29</a:t>
            </a:fld>
            <a:endParaRPr lang="uk-UA" altLang="uk-UA" sz="1200">
              <a:solidFill>
                <a:srgbClr val="000000"/>
              </a:solidFill>
              <a:latin typeface="Times New Roman" pitchFamily="18" charset="0"/>
            </a:endParaRPr>
          </a:p>
        </p:txBody>
      </p:sp>
      <p:sp>
        <p:nvSpPr>
          <p:cNvPr id="40963" name="Rectangle 1"/>
          <p:cNvSpPr>
            <a:spLocks noGrp="1" noRot="1" noChangeAspect="1" noChangeArrowheads="1" noTextEdit="1"/>
          </p:cNvSpPr>
          <p:nvPr>
            <p:ph type="sldImg"/>
          </p:nvPr>
        </p:nvSpPr>
        <p:spPr>
          <a:xfrm>
            <a:off x="1144588" y="695325"/>
            <a:ext cx="4568825" cy="3427413"/>
          </a:xfrm>
          <a:solidFill>
            <a:srgbClr val="FFFFFF"/>
          </a:solidFill>
          <a:ln>
            <a:solidFill>
              <a:srgbClr val="000000"/>
            </a:solidFill>
            <a:miter lim="800000"/>
            <a:headEnd/>
            <a:tailEnd/>
          </a:ln>
        </p:spPr>
      </p:sp>
      <p:sp>
        <p:nvSpPr>
          <p:cNvPr id="40964" name="Text Box 2"/>
          <p:cNvSpPr txBox="1">
            <a:spLocks noChangeArrowheads="1"/>
          </p:cNvSpPr>
          <p:nvPr/>
        </p:nvSpPr>
        <p:spPr bwMode="auto">
          <a:xfrm>
            <a:off x="685512" y="4343230"/>
            <a:ext cx="5486976" cy="4115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65" tIns="40083" rIns="80165" bIns="40083" anchor="ctr"/>
          <a:lstStyle>
            <a:lvl1pPr defTabSz="446088" eaLnBrk="0" hangingPunct="0">
              <a:defRPr>
                <a:solidFill>
                  <a:schemeClr val="bg1"/>
                </a:solidFill>
                <a:latin typeface="Arial" charset="0"/>
                <a:ea typeface="Microsoft YaHei" pitchFamily="34" charset="-122"/>
              </a:defRPr>
            </a:lvl1pPr>
            <a:lvl2pPr defTabSz="446088" eaLnBrk="0" hangingPunct="0">
              <a:defRPr>
                <a:solidFill>
                  <a:schemeClr val="bg1"/>
                </a:solidFill>
                <a:latin typeface="Arial" charset="0"/>
                <a:ea typeface="Microsoft YaHei" pitchFamily="34" charset="-122"/>
              </a:defRPr>
            </a:lvl2pPr>
            <a:lvl3pPr defTabSz="446088" eaLnBrk="0" hangingPunct="0">
              <a:defRPr>
                <a:solidFill>
                  <a:schemeClr val="bg1"/>
                </a:solidFill>
                <a:latin typeface="Arial" charset="0"/>
                <a:ea typeface="Microsoft YaHei" pitchFamily="34" charset="-122"/>
              </a:defRPr>
            </a:lvl3pPr>
            <a:lvl4pPr defTabSz="446088" eaLnBrk="0" hangingPunct="0">
              <a:defRPr>
                <a:solidFill>
                  <a:schemeClr val="bg1"/>
                </a:solidFill>
                <a:latin typeface="Arial" charset="0"/>
                <a:ea typeface="Microsoft YaHei" pitchFamily="34" charset="-122"/>
              </a:defRPr>
            </a:lvl4pPr>
            <a:lvl5pPr defTabSz="446088" eaLnBrk="0" hangingPunct="0">
              <a:defRPr>
                <a:solidFill>
                  <a:schemeClr val="bg1"/>
                </a:solidFill>
                <a:latin typeface="Arial" charset="0"/>
                <a:ea typeface="Microsoft YaHei" pitchFamily="34" charset="-122"/>
              </a:defRPr>
            </a:lvl5pPr>
            <a:lvl6pPr marL="2514600" indent="-228600" defTabSz="446088" eaLnBrk="0" fontAlgn="base" hangingPunct="0">
              <a:spcBef>
                <a:spcPct val="0"/>
              </a:spcBef>
              <a:spcAft>
                <a:spcPct val="0"/>
              </a:spcAft>
              <a:defRPr>
                <a:solidFill>
                  <a:schemeClr val="bg1"/>
                </a:solidFill>
                <a:latin typeface="Arial" charset="0"/>
                <a:ea typeface="Microsoft YaHei" pitchFamily="34" charset="-122"/>
              </a:defRPr>
            </a:lvl6pPr>
            <a:lvl7pPr marL="2971800" indent="-228600" defTabSz="446088" eaLnBrk="0" fontAlgn="base" hangingPunct="0">
              <a:spcBef>
                <a:spcPct val="0"/>
              </a:spcBef>
              <a:spcAft>
                <a:spcPct val="0"/>
              </a:spcAft>
              <a:defRPr>
                <a:solidFill>
                  <a:schemeClr val="bg1"/>
                </a:solidFill>
                <a:latin typeface="Arial" charset="0"/>
                <a:ea typeface="Microsoft YaHei" pitchFamily="34" charset="-122"/>
              </a:defRPr>
            </a:lvl7pPr>
            <a:lvl8pPr marL="3429000" indent="-228600" defTabSz="446088" eaLnBrk="0" fontAlgn="base" hangingPunct="0">
              <a:spcBef>
                <a:spcPct val="0"/>
              </a:spcBef>
              <a:spcAft>
                <a:spcPct val="0"/>
              </a:spcAft>
              <a:defRPr>
                <a:solidFill>
                  <a:schemeClr val="bg1"/>
                </a:solidFill>
                <a:latin typeface="Arial" charset="0"/>
                <a:ea typeface="Microsoft YaHei" pitchFamily="34" charset="-122"/>
              </a:defRPr>
            </a:lvl8pPr>
            <a:lvl9pPr marL="3886200" indent="-228600" defTabSz="446088" eaLnBrk="0" fontAlgn="base" hangingPunct="0">
              <a:spcBef>
                <a:spcPct val="0"/>
              </a:spcBef>
              <a:spcAft>
                <a:spcPct val="0"/>
              </a:spcAft>
              <a:defRPr>
                <a:solidFill>
                  <a:schemeClr val="bg1"/>
                </a:solidFill>
                <a:latin typeface="Arial" charset="0"/>
                <a:ea typeface="Microsoft YaHei" pitchFamily="34" charset="-122"/>
              </a:defRPr>
            </a:lvl9pPr>
          </a:lstStyle>
          <a:p>
            <a:pPr eaLnBrk="1">
              <a:lnSpc>
                <a:spcPct val="93000"/>
              </a:lnSpc>
              <a:buClr>
                <a:srgbClr val="000000"/>
              </a:buClr>
              <a:buSzPct val="100000"/>
              <a:buFont typeface="Times New Roman" pitchFamily="18" charset="0"/>
              <a:buNone/>
            </a:pPr>
            <a:endParaRPr lang="uk-UA" altLang="uk-U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uk-UA"/>
          </a:p>
        </p:txBody>
      </p:sp>
      <p:sp>
        <p:nvSpPr>
          <p:cNvPr id="4" name="Дата 3"/>
          <p:cNvSpPr>
            <a:spLocks noGrp="1"/>
          </p:cNvSpPr>
          <p:nvPr>
            <p:ph type="dt" sz="half" idx="10"/>
          </p:nvPr>
        </p:nvSpPr>
        <p:spPr/>
        <p:txBody>
          <a:bodyPr/>
          <a:lstStyle/>
          <a:p>
            <a:fld id="{E905B004-FBD1-4953-B013-22B2FEC2632B}" type="datetimeFigureOut">
              <a:rPr lang="uk-UA" smtClean="0"/>
              <a:t>12.03.2020</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4073809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E905B004-FBD1-4953-B013-22B2FEC2632B}" type="datetimeFigureOut">
              <a:rPr lang="uk-UA" smtClean="0"/>
              <a:t>12.03.2020</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362431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E905B004-FBD1-4953-B013-22B2FEC2632B}" type="datetimeFigureOut">
              <a:rPr lang="uk-UA" smtClean="0"/>
              <a:t>12.03.2020</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1509452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E905B004-FBD1-4953-B013-22B2FEC2632B}" type="datetimeFigureOut">
              <a:rPr lang="uk-UA" smtClean="0"/>
              <a:t>12.03.2020</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4154334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E905B004-FBD1-4953-B013-22B2FEC2632B}" type="datetimeFigureOut">
              <a:rPr lang="uk-UA" smtClean="0"/>
              <a:t>12.03.2020</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1795674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Дата 4"/>
          <p:cNvSpPr>
            <a:spLocks noGrp="1"/>
          </p:cNvSpPr>
          <p:nvPr>
            <p:ph type="dt" sz="half" idx="10"/>
          </p:nvPr>
        </p:nvSpPr>
        <p:spPr/>
        <p:txBody>
          <a:bodyPr/>
          <a:lstStyle/>
          <a:p>
            <a:fld id="{E905B004-FBD1-4953-B013-22B2FEC2632B}" type="datetimeFigureOut">
              <a:rPr lang="uk-UA" smtClean="0"/>
              <a:t>12.03.2020</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1973915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7" name="Дата 6"/>
          <p:cNvSpPr>
            <a:spLocks noGrp="1"/>
          </p:cNvSpPr>
          <p:nvPr>
            <p:ph type="dt" sz="half" idx="10"/>
          </p:nvPr>
        </p:nvSpPr>
        <p:spPr/>
        <p:txBody>
          <a:bodyPr/>
          <a:lstStyle/>
          <a:p>
            <a:fld id="{E905B004-FBD1-4953-B013-22B2FEC2632B}" type="datetimeFigureOut">
              <a:rPr lang="uk-UA" smtClean="0"/>
              <a:t>12.03.2020</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2763793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Дата 2"/>
          <p:cNvSpPr>
            <a:spLocks noGrp="1"/>
          </p:cNvSpPr>
          <p:nvPr>
            <p:ph type="dt" sz="half" idx="10"/>
          </p:nvPr>
        </p:nvSpPr>
        <p:spPr/>
        <p:txBody>
          <a:bodyPr/>
          <a:lstStyle/>
          <a:p>
            <a:fld id="{E905B004-FBD1-4953-B013-22B2FEC2632B}" type="datetimeFigureOut">
              <a:rPr lang="uk-UA" smtClean="0"/>
              <a:t>12.03.2020</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1028500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905B004-FBD1-4953-B013-22B2FEC2632B}" type="datetimeFigureOut">
              <a:rPr lang="uk-UA" smtClean="0"/>
              <a:t>12.03.2020</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3107364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E905B004-FBD1-4953-B013-22B2FEC2632B}" type="datetimeFigureOut">
              <a:rPr lang="uk-UA" smtClean="0"/>
              <a:t>12.03.2020</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1943818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E905B004-FBD1-4953-B013-22B2FEC2632B}" type="datetimeFigureOut">
              <a:rPr lang="uk-UA" smtClean="0"/>
              <a:t>12.03.2020</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BB8C9514-529D-4D27-801D-2CA362B681E2}" type="slidenum">
              <a:rPr lang="uk-UA" smtClean="0"/>
              <a:t>‹#›</a:t>
            </a:fld>
            <a:endParaRPr lang="uk-UA"/>
          </a:p>
        </p:txBody>
      </p:sp>
    </p:spTree>
    <p:extLst>
      <p:ext uri="{BB962C8B-B14F-4D97-AF65-F5344CB8AC3E}">
        <p14:creationId xmlns:p14="http://schemas.microsoft.com/office/powerpoint/2010/main" val="104697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5B004-FBD1-4953-B013-22B2FEC2632B}" type="datetimeFigureOut">
              <a:rPr lang="uk-UA" smtClean="0"/>
              <a:t>12.03.2020</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8C9514-529D-4D27-801D-2CA362B681E2}" type="slidenum">
              <a:rPr lang="uk-UA" smtClean="0"/>
              <a:t>‹#›</a:t>
            </a:fld>
            <a:endParaRPr lang="uk-UA"/>
          </a:p>
        </p:txBody>
      </p:sp>
    </p:spTree>
    <p:extLst>
      <p:ext uri="{BB962C8B-B14F-4D97-AF65-F5344CB8AC3E}">
        <p14:creationId xmlns:p14="http://schemas.microsoft.com/office/powerpoint/2010/main" val="2147397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psydilab.univer.kharkov.ua/index.php/en/education/163-psychology-of-communicatio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116632"/>
            <a:ext cx="7772400" cy="2691731"/>
          </a:xfrm>
        </p:spPr>
        <p:txBody>
          <a:bodyPr>
            <a:normAutofit/>
          </a:bodyPr>
          <a:lstStyle/>
          <a:p>
            <a:r>
              <a:rPr lang="en-US" dirty="0"/>
              <a:t>Course: </a:t>
            </a:r>
            <a:r>
              <a:rPr lang="en-US" dirty="0">
                <a:solidFill>
                  <a:srgbClr val="FF0000"/>
                </a:solidFill>
              </a:rPr>
              <a:t>Psychology of Communication</a:t>
            </a:r>
            <a:r>
              <a:rPr lang="en-US" dirty="0"/>
              <a:t/>
            </a:r>
            <a:br>
              <a:rPr lang="en-US" dirty="0"/>
            </a:br>
            <a:r>
              <a:rPr lang="en-US" dirty="0" smtClean="0"/>
              <a:t>Topic</a:t>
            </a:r>
            <a:r>
              <a:rPr lang="en-US" dirty="0"/>
              <a:t>: </a:t>
            </a:r>
            <a:r>
              <a:rPr lang="en-US" dirty="0">
                <a:solidFill>
                  <a:srgbClr val="0070C0"/>
                </a:solidFill>
              </a:rPr>
              <a:t>Critical </a:t>
            </a:r>
            <a:r>
              <a:rPr lang="en-US" dirty="0" smtClean="0">
                <a:solidFill>
                  <a:srgbClr val="0070C0"/>
                </a:solidFill>
              </a:rPr>
              <a:t>thinking</a:t>
            </a:r>
            <a:endParaRPr lang="uk-UA" dirty="0">
              <a:solidFill>
                <a:srgbClr val="0070C0"/>
              </a:solidFill>
            </a:endParaRPr>
          </a:p>
        </p:txBody>
      </p:sp>
      <p:sp>
        <p:nvSpPr>
          <p:cNvPr id="3" name="Подзаголовок 2"/>
          <p:cNvSpPr>
            <a:spLocks noGrp="1"/>
          </p:cNvSpPr>
          <p:nvPr>
            <p:ph type="subTitle" idx="1"/>
          </p:nvPr>
        </p:nvSpPr>
        <p:spPr>
          <a:xfrm>
            <a:off x="179512" y="5445225"/>
            <a:ext cx="8856984" cy="1399486"/>
          </a:xfrm>
        </p:spPr>
        <p:txBody>
          <a:bodyPr>
            <a:normAutofit fontScale="92500" lnSpcReduction="20000"/>
          </a:bodyPr>
          <a:lstStyle/>
          <a:p>
            <a:pPr algn="l"/>
            <a:r>
              <a:rPr lang="en-US" sz="2400" dirty="0">
                <a:solidFill>
                  <a:schemeClr val="tx1"/>
                </a:solidFill>
              </a:rPr>
              <a:t>Lecturer: </a:t>
            </a:r>
            <a:r>
              <a:rPr lang="en-US" sz="2400" i="1" dirty="0" err="1">
                <a:solidFill>
                  <a:schemeClr val="tx1"/>
                </a:solidFill>
              </a:rPr>
              <a:t>Olena</a:t>
            </a:r>
            <a:r>
              <a:rPr lang="en-US" sz="2400" i="1" dirty="0">
                <a:solidFill>
                  <a:schemeClr val="tx1"/>
                </a:solidFill>
              </a:rPr>
              <a:t> </a:t>
            </a:r>
            <a:r>
              <a:rPr lang="en-US" sz="2400" i="1" dirty="0" err="1">
                <a:solidFill>
                  <a:schemeClr val="tx1"/>
                </a:solidFill>
              </a:rPr>
              <a:t>Lutsenko</a:t>
            </a:r>
            <a:endParaRPr lang="en-US" sz="2400" i="1" dirty="0">
              <a:solidFill>
                <a:schemeClr val="tx1"/>
              </a:solidFill>
            </a:endParaRPr>
          </a:p>
          <a:p>
            <a:pPr algn="l"/>
            <a:r>
              <a:rPr lang="en-US" sz="2300" dirty="0" smtClean="0">
                <a:solidFill>
                  <a:schemeClr val="tx1"/>
                </a:solidFill>
              </a:rPr>
              <a:t>Doctor of Science </a:t>
            </a:r>
            <a:r>
              <a:rPr lang="en-US" sz="2300" smtClean="0">
                <a:solidFill>
                  <a:schemeClr val="tx1"/>
                </a:solidFill>
              </a:rPr>
              <a:t>(Psychology)</a:t>
            </a:r>
            <a:endParaRPr lang="ru-RU" sz="2300" dirty="0" smtClean="0">
              <a:solidFill>
                <a:schemeClr val="tx1"/>
              </a:solidFill>
            </a:endParaRPr>
          </a:p>
          <a:p>
            <a:pPr algn="l"/>
            <a:r>
              <a:rPr lang="en-US" sz="2400" dirty="0">
                <a:hlinkClick r:id="rId2"/>
              </a:rPr>
              <a:t>http://psydilab.univer.kharkov.ua/index.php/en/education/163-psychology-of-communication</a:t>
            </a:r>
            <a:endParaRPr lang="uk-UA" sz="2300" dirty="0">
              <a:solidFill>
                <a:schemeClr val="tx1"/>
              </a:solidFill>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912" y="2852936"/>
            <a:ext cx="4352483"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7474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332656"/>
            <a:ext cx="8229600" cy="4525963"/>
          </a:xfrm>
        </p:spPr>
        <p:txBody>
          <a:bodyPr/>
          <a:lstStyle/>
          <a:p>
            <a:pPr marL="0" indent="0">
              <a:buNone/>
            </a:pPr>
            <a:r>
              <a:rPr lang="en-US" dirty="0">
                <a:solidFill>
                  <a:srgbClr val="7030A0"/>
                </a:solidFill>
              </a:rPr>
              <a:t> When? </a:t>
            </a:r>
            <a:r>
              <a:rPr lang="en-US" dirty="0">
                <a:solidFill>
                  <a:prstClr val="black"/>
                </a:solidFill>
              </a:rPr>
              <a:t>Look at the novelty of information. Is there a publication date? When was it last updated? Are the links still active (the site)?</a:t>
            </a:r>
            <a:endParaRPr lang="ru-RU"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485719"/>
            <a:ext cx="6408712" cy="435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410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38138"/>
          </a:xfrm>
        </p:spPr>
        <p:txBody>
          <a:bodyPr>
            <a:noAutofit/>
          </a:bodyPr>
          <a:lstStyle/>
          <a:p>
            <a:r>
              <a:rPr lang="en-US" b="1" dirty="0">
                <a:solidFill>
                  <a:srgbClr val="002060"/>
                </a:solidFill>
              </a:rPr>
              <a:t>Recommendations for effective report writing</a:t>
            </a:r>
            <a:endParaRPr lang="ru-RU" b="1" dirty="0">
              <a:solidFill>
                <a:srgbClr val="002060"/>
              </a:solidFill>
            </a:endParaRPr>
          </a:p>
        </p:txBody>
      </p:sp>
      <p:sp>
        <p:nvSpPr>
          <p:cNvPr id="3" name="Содержимое 2"/>
          <p:cNvSpPr>
            <a:spLocks noGrp="1"/>
          </p:cNvSpPr>
          <p:nvPr>
            <p:ph idx="1"/>
          </p:nvPr>
        </p:nvSpPr>
        <p:spPr>
          <a:xfrm>
            <a:off x="457200" y="1600200"/>
            <a:ext cx="8229600" cy="5257800"/>
          </a:xfrm>
        </p:spPr>
        <p:txBody>
          <a:bodyPr>
            <a:normAutofit/>
          </a:bodyPr>
          <a:lstStyle/>
          <a:p>
            <a:pPr marL="0" indent="0">
              <a:buNone/>
            </a:pPr>
            <a:r>
              <a:rPr lang="en-US" sz="2600" dirty="0">
                <a:solidFill>
                  <a:srgbClr val="FF0000"/>
                </a:solidFill>
              </a:rPr>
              <a:t>To write well-structured report it need to involve such writing abilities:</a:t>
            </a:r>
          </a:p>
          <a:p>
            <a:endParaRPr lang="en-US" sz="2600" dirty="0"/>
          </a:p>
          <a:p>
            <a:r>
              <a:rPr lang="en-US" sz="2600" dirty="0"/>
              <a:t>Ability to draft an outline plan.</a:t>
            </a:r>
          </a:p>
          <a:p>
            <a:r>
              <a:rPr lang="en-US" sz="2600" dirty="0"/>
              <a:t>Ability to formulate the head of report.</a:t>
            </a:r>
          </a:p>
          <a:p>
            <a:r>
              <a:rPr lang="en-US" sz="2600" dirty="0"/>
              <a:t>Skills to write abstract if the report is long.</a:t>
            </a:r>
          </a:p>
          <a:p>
            <a:r>
              <a:rPr lang="en-US" sz="2600" dirty="0"/>
              <a:t>Ability to set up the goal and the tasks of your report.</a:t>
            </a:r>
          </a:p>
          <a:p>
            <a:r>
              <a:rPr lang="en-US" sz="2600" dirty="0"/>
              <a:t>Skills to structure materials and to design the detailed plan of your report.</a:t>
            </a:r>
          </a:p>
          <a:p>
            <a:r>
              <a:rPr lang="en-US" sz="2600" dirty="0"/>
              <a:t>Ability to formulate conclusions, to add necessary appendix.</a:t>
            </a:r>
          </a:p>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0232" y="2276872"/>
            <a:ext cx="2314636" cy="1573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4155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a:solidFill>
                  <a:srgbClr val="002060"/>
                </a:solidFill>
              </a:rPr>
              <a:t>Academic style of writing </a:t>
            </a:r>
            <a:endParaRPr lang="ru-RU" b="1" dirty="0">
              <a:solidFill>
                <a:srgbClr val="002060"/>
              </a:solidFill>
            </a:endParaRPr>
          </a:p>
        </p:txBody>
      </p:sp>
      <p:sp>
        <p:nvSpPr>
          <p:cNvPr id="3" name="Содержимое 2"/>
          <p:cNvSpPr>
            <a:spLocks noGrp="1"/>
          </p:cNvSpPr>
          <p:nvPr>
            <p:ph idx="1"/>
          </p:nvPr>
        </p:nvSpPr>
        <p:spPr/>
        <p:txBody>
          <a:bodyPr>
            <a:normAutofit/>
          </a:bodyPr>
          <a:lstStyle/>
          <a:p>
            <a:pPr marL="0" indent="0">
              <a:buNone/>
            </a:pPr>
            <a:r>
              <a:rPr lang="en-US" sz="2800" dirty="0">
                <a:solidFill>
                  <a:srgbClr val="FF0000"/>
                </a:solidFill>
              </a:rPr>
              <a:t>The following characteristics are typical of academic writing:</a:t>
            </a:r>
          </a:p>
          <a:p>
            <a:pPr marL="0" indent="0">
              <a:buNone/>
            </a:pPr>
            <a:endParaRPr lang="en-US" sz="2400" dirty="0"/>
          </a:p>
          <a:p>
            <a:r>
              <a:rPr lang="en-US" sz="2400" dirty="0"/>
              <a:t>Use of correct grammar and punctuation;</a:t>
            </a:r>
          </a:p>
          <a:p>
            <a:r>
              <a:rPr lang="en-US" sz="2400" dirty="0"/>
              <a:t>Use cautious </a:t>
            </a:r>
            <a:r>
              <a:rPr lang="ru-RU" sz="2400" dirty="0"/>
              <a:t>(</a:t>
            </a:r>
            <a:r>
              <a:rPr lang="en-US" sz="2400" dirty="0"/>
              <a:t>probabilistic</a:t>
            </a:r>
            <a:r>
              <a:rPr lang="ru-RU" sz="2400" dirty="0"/>
              <a:t>) </a:t>
            </a:r>
            <a:r>
              <a:rPr lang="en-US" sz="2400" dirty="0"/>
              <a:t>language;</a:t>
            </a:r>
          </a:p>
          <a:p>
            <a:r>
              <a:rPr lang="en-US" sz="2400" dirty="0"/>
              <a:t>Avoid subjective and emotive language;</a:t>
            </a:r>
          </a:p>
          <a:p>
            <a:r>
              <a:rPr lang="en-US" sz="2400" dirty="0"/>
              <a:t>Use linking words and phrases;</a:t>
            </a:r>
          </a:p>
          <a:p>
            <a:r>
              <a:rPr lang="en-US" sz="2400" dirty="0"/>
              <a:t>Use correct referencing;</a:t>
            </a:r>
          </a:p>
          <a:p>
            <a:r>
              <a:rPr lang="en-US" sz="2400" dirty="0"/>
              <a:t>Clear and concise language;</a:t>
            </a:r>
          </a:p>
          <a:p>
            <a:r>
              <a:rPr lang="en-US" sz="2400" dirty="0"/>
              <a:t>Formal writing style.</a:t>
            </a:r>
            <a:endParaRPr lang="ru-RU"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6026" y="4725144"/>
            <a:ext cx="4087974" cy="213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4446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noAutofit/>
          </a:bodyPr>
          <a:lstStyle/>
          <a:p>
            <a:r>
              <a:rPr lang="en-US" b="1" dirty="0">
                <a:solidFill>
                  <a:srgbClr val="002060"/>
                </a:solidFill>
              </a:rPr>
              <a:t>Techniques of verbal and written persuasion </a:t>
            </a:r>
            <a:endParaRPr lang="ru-RU" b="1" dirty="0">
              <a:solidFill>
                <a:srgbClr val="002060"/>
              </a:solidFill>
            </a:endParaRPr>
          </a:p>
        </p:txBody>
      </p:sp>
      <p:sp>
        <p:nvSpPr>
          <p:cNvPr id="3" name="Содержимое 2"/>
          <p:cNvSpPr>
            <a:spLocks noGrp="1"/>
          </p:cNvSpPr>
          <p:nvPr>
            <p:ph idx="1"/>
          </p:nvPr>
        </p:nvSpPr>
        <p:spPr>
          <a:xfrm>
            <a:off x="251520" y="1600200"/>
            <a:ext cx="8784976" cy="5257800"/>
          </a:xfrm>
        </p:spPr>
        <p:txBody>
          <a:bodyPr>
            <a:normAutofit fontScale="85000" lnSpcReduction="20000"/>
          </a:bodyPr>
          <a:lstStyle/>
          <a:p>
            <a:pPr marL="0" indent="0">
              <a:buNone/>
            </a:pPr>
            <a:r>
              <a:rPr lang="en-US" dirty="0">
                <a:solidFill>
                  <a:srgbClr val="FF0000"/>
                </a:solidFill>
              </a:rPr>
              <a:t>These techniques show the reader that the point of view of the author should act as their own point of view. </a:t>
            </a:r>
          </a:p>
          <a:p>
            <a:pPr marL="0" indent="0">
              <a:buNone/>
            </a:pPr>
            <a:endParaRPr lang="en-US" dirty="0">
              <a:solidFill>
                <a:srgbClr val="FF0000"/>
              </a:solidFill>
            </a:endParaRPr>
          </a:p>
          <a:p>
            <a:pPr marL="0" indent="0">
              <a:buNone/>
            </a:pPr>
            <a:r>
              <a:rPr lang="en-US" dirty="0"/>
              <a:t>1. Rhetorical question: means that the answer is so obvious that other answer is not required . </a:t>
            </a:r>
          </a:p>
          <a:p>
            <a:pPr marL="0" indent="0">
              <a:buNone/>
            </a:pPr>
            <a:r>
              <a:rPr lang="en-US" dirty="0">
                <a:solidFill>
                  <a:srgbClr val="00B050"/>
                </a:solidFill>
              </a:rPr>
              <a:t>Example:</a:t>
            </a:r>
            <a:r>
              <a:rPr lang="en-US" dirty="0"/>
              <a:t> Can we expect that our teachers will maintain a high level of professionalism, if we do not pay them a fair wage? </a:t>
            </a:r>
          </a:p>
          <a:p>
            <a:pPr marL="0" indent="0">
              <a:buNone/>
            </a:pPr>
            <a:endParaRPr lang="en-US" dirty="0"/>
          </a:p>
          <a:p>
            <a:pPr marL="0" indent="0">
              <a:buNone/>
            </a:pPr>
            <a:r>
              <a:rPr lang="en-US" dirty="0"/>
              <a:t>2. The Rule of ‘Three’: based on the theory that people remember things when they are listed in three. The same idea can be told in 3 different ways. </a:t>
            </a:r>
          </a:p>
          <a:p>
            <a:pPr marL="0" indent="0">
              <a:buNone/>
            </a:pPr>
            <a:r>
              <a:rPr lang="en-US" dirty="0">
                <a:solidFill>
                  <a:srgbClr val="00B050"/>
                </a:solidFill>
              </a:rPr>
              <a:t>Example: </a:t>
            </a:r>
            <a:r>
              <a:rPr lang="en-US" dirty="0"/>
              <a:t>"Stop, look, and listen"; “Is your car old? rusting? ready to be replaced?”</a:t>
            </a:r>
          </a:p>
          <a:p>
            <a:endParaRPr lang="en-US" dirty="0"/>
          </a:p>
          <a:p>
            <a:endParaRPr lang="ru-RU" dirty="0"/>
          </a:p>
        </p:txBody>
      </p:sp>
    </p:spTree>
    <p:extLst>
      <p:ext uri="{BB962C8B-B14F-4D97-AF65-F5344CB8AC3E}">
        <p14:creationId xmlns:p14="http://schemas.microsoft.com/office/powerpoint/2010/main" val="3572553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a:solidFill>
                  <a:srgbClr val="002060"/>
                </a:solidFill>
              </a:rPr>
              <a:t>Techniques of verbal and written persuasion (continuation)</a:t>
            </a:r>
            <a:endParaRPr lang="ru-RU" dirty="0"/>
          </a:p>
        </p:txBody>
      </p:sp>
      <p:sp>
        <p:nvSpPr>
          <p:cNvPr id="3" name="Объект 2"/>
          <p:cNvSpPr>
            <a:spLocks noGrp="1"/>
          </p:cNvSpPr>
          <p:nvPr>
            <p:ph idx="1"/>
          </p:nvPr>
        </p:nvSpPr>
        <p:spPr/>
        <p:txBody>
          <a:bodyPr>
            <a:normAutofit fontScale="85000" lnSpcReduction="10000"/>
          </a:bodyPr>
          <a:lstStyle/>
          <a:p>
            <a:pPr marL="0" indent="0">
              <a:buNone/>
            </a:pPr>
            <a:r>
              <a:rPr lang="en-US" dirty="0"/>
              <a:t>3. Emotional language: it is using adjectives (nouns, verbs), so that the reader could feel a certain emotion. </a:t>
            </a:r>
          </a:p>
          <a:p>
            <a:pPr marL="0" indent="0">
              <a:buNone/>
            </a:pPr>
            <a:r>
              <a:rPr lang="en-US" dirty="0">
                <a:solidFill>
                  <a:srgbClr val="00B050"/>
                </a:solidFill>
              </a:rPr>
              <a:t>Example:</a:t>
            </a:r>
            <a:r>
              <a:rPr lang="en-US" dirty="0"/>
              <a:t> Management will not stop these cuts, and all of our children will go hungry. Then they close the plant and leave us without work and on the street. </a:t>
            </a:r>
          </a:p>
          <a:p>
            <a:pPr marL="0" indent="0">
              <a:buNone/>
            </a:pPr>
            <a:endParaRPr lang="en-US" dirty="0"/>
          </a:p>
          <a:p>
            <a:pPr marL="0" indent="0">
              <a:buNone/>
            </a:pPr>
            <a:r>
              <a:rPr lang="en-US" dirty="0"/>
              <a:t>4. Hyperbole: The use of exaggeration for extravagant effect; often used humor. </a:t>
            </a:r>
          </a:p>
          <a:p>
            <a:pPr marL="0" indent="0">
              <a:buNone/>
            </a:pPr>
            <a:r>
              <a:rPr lang="en-US" dirty="0">
                <a:solidFill>
                  <a:srgbClr val="00B050"/>
                </a:solidFill>
              </a:rPr>
              <a:t>Examples:</a:t>
            </a:r>
            <a:r>
              <a:rPr lang="en-US" dirty="0"/>
              <a:t> "A hundred years have not seen," "I've said it a thousand times." </a:t>
            </a:r>
          </a:p>
          <a:p>
            <a:endParaRPr lang="ru-RU" dirty="0"/>
          </a:p>
        </p:txBody>
      </p:sp>
    </p:spTree>
    <p:extLst>
      <p:ext uri="{BB962C8B-B14F-4D97-AF65-F5344CB8AC3E}">
        <p14:creationId xmlns:p14="http://schemas.microsoft.com/office/powerpoint/2010/main" val="3362696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26"/>
          <p:cNvSpPr>
            <a:spLocks noGrp="1" noChangeArrowheads="1"/>
          </p:cNvSpPr>
          <p:nvPr>
            <p:ph type="title"/>
          </p:nvPr>
        </p:nvSpPr>
        <p:spPr>
          <a:xfrm>
            <a:off x="251520" y="0"/>
            <a:ext cx="5976664" cy="1268760"/>
          </a:xfrm>
        </p:spPr>
        <p:txBody>
          <a:bodyPr>
            <a:normAutofit fontScale="90000"/>
          </a:bodyPr>
          <a:lstStyle/>
          <a:p>
            <a:r>
              <a:rPr lang="en-US" b="1" dirty="0">
                <a:solidFill>
                  <a:srgbClr val="002060"/>
                </a:solidFill>
              </a:rPr>
              <a:t>Techniques of verbal and written persuasion</a:t>
            </a:r>
          </a:p>
        </p:txBody>
      </p:sp>
      <p:sp>
        <p:nvSpPr>
          <p:cNvPr id="8195" name="Rectangle 1027"/>
          <p:cNvSpPr>
            <a:spLocks noGrp="1" noChangeArrowheads="1"/>
          </p:cNvSpPr>
          <p:nvPr>
            <p:ph type="body" idx="1"/>
          </p:nvPr>
        </p:nvSpPr>
        <p:spPr>
          <a:xfrm>
            <a:off x="179512" y="1700808"/>
            <a:ext cx="8964488" cy="5157192"/>
          </a:xfrm>
        </p:spPr>
        <p:txBody>
          <a:bodyPr>
            <a:normAutofit/>
          </a:bodyPr>
          <a:lstStyle/>
          <a:p>
            <a:pPr marL="0" indent="0">
              <a:buSzPct val="100000"/>
              <a:buNone/>
            </a:pPr>
            <a:r>
              <a:rPr lang="en-US" sz="2400" dirty="0"/>
              <a:t>5. Sound model: designed to attract the </a:t>
            </a:r>
          </a:p>
          <a:p>
            <a:pPr marL="0" indent="0">
              <a:buSzPct val="100000"/>
              <a:buNone/>
            </a:pPr>
            <a:r>
              <a:rPr lang="en-US" sz="2400" dirty="0"/>
              <a:t>reader's attention and remember the contents better: </a:t>
            </a:r>
          </a:p>
          <a:p>
            <a:pPr marL="0" indent="0">
              <a:buSzPct val="100000"/>
              <a:buNone/>
            </a:pPr>
            <a:r>
              <a:rPr lang="en-US" sz="2400" dirty="0"/>
              <a:t>- Rhyme, - alliteration (repeated one the same sound at the beginning of words), the repetition of the same consonant sound, repetition of vowel sounds.</a:t>
            </a:r>
            <a:br>
              <a:rPr lang="en-US" sz="2400" dirty="0"/>
            </a:br>
            <a:r>
              <a:rPr lang="en-US" sz="2400" dirty="0">
                <a:solidFill>
                  <a:srgbClr val="00B050"/>
                </a:solidFill>
              </a:rPr>
              <a:t> Examples: </a:t>
            </a:r>
            <a:r>
              <a:rPr lang="en-US" sz="2400" dirty="0"/>
              <a:t>sweet smell of success; dime a dozen…</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 y="4199765"/>
            <a:ext cx="4859043" cy="2658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4352512"/>
            <a:ext cx="4125368" cy="250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7822" y="-1"/>
            <a:ext cx="2449850" cy="2204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5141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a:solidFill>
                  <a:srgbClr val="002060"/>
                </a:solidFill>
              </a:rPr>
              <a:t>Techniques of verbal and written persuasion (continuation)</a:t>
            </a:r>
            <a:endParaRPr lang="ru-RU" dirty="0"/>
          </a:p>
        </p:txBody>
      </p:sp>
      <p:sp>
        <p:nvSpPr>
          <p:cNvPr id="3" name="Объект 2"/>
          <p:cNvSpPr>
            <a:spLocks noGrp="1"/>
          </p:cNvSpPr>
          <p:nvPr>
            <p:ph idx="1"/>
          </p:nvPr>
        </p:nvSpPr>
        <p:spPr>
          <a:xfrm>
            <a:off x="457200" y="1600200"/>
            <a:ext cx="8291264" cy="5259314"/>
          </a:xfrm>
        </p:spPr>
        <p:txBody>
          <a:bodyPr>
            <a:normAutofit fontScale="85000" lnSpcReduction="20000"/>
          </a:bodyPr>
          <a:lstStyle/>
          <a:p>
            <a:pPr marL="0" indent="0">
              <a:buSzPct val="100000"/>
              <a:buNone/>
            </a:pPr>
            <a:r>
              <a:rPr lang="en-US" dirty="0"/>
              <a:t>6. Comparisons: show a relationship between two unlike items in one of three ways:</a:t>
            </a:r>
          </a:p>
          <a:p>
            <a:pPr marL="0" indent="0">
              <a:buSzPct val="100000"/>
              <a:buNone/>
            </a:pPr>
            <a:r>
              <a:rPr lang="en-US" dirty="0">
                <a:solidFill>
                  <a:srgbClr val="FF0000"/>
                </a:solidFill>
              </a:rPr>
              <a:t>metaphor</a:t>
            </a:r>
            <a:r>
              <a:rPr lang="en-US" dirty="0"/>
              <a:t> </a:t>
            </a:r>
          </a:p>
          <a:p>
            <a:pPr marL="0" indent="0">
              <a:buSzPct val="100000"/>
              <a:buNone/>
            </a:pPr>
            <a:r>
              <a:rPr lang="en-US" dirty="0">
                <a:solidFill>
                  <a:srgbClr val="00B050"/>
                </a:solidFill>
              </a:rPr>
              <a:t>Examples of metaphor: </a:t>
            </a:r>
            <a:r>
              <a:rPr lang="en-US" dirty="0"/>
              <a:t>‘‘golden hair’’, ‘’sunny smile’’ .  </a:t>
            </a:r>
          </a:p>
          <a:p>
            <a:pPr marL="0" indent="0">
              <a:buSzPct val="100000"/>
              <a:buNone/>
            </a:pPr>
            <a:r>
              <a:rPr lang="en-US" dirty="0">
                <a:solidFill>
                  <a:srgbClr val="FF0000"/>
                </a:solidFill>
              </a:rPr>
              <a:t>simile (uses “like” or “as”)</a:t>
            </a:r>
          </a:p>
          <a:p>
            <a:pPr marL="0" indent="0">
              <a:buSzPct val="100000"/>
              <a:buNone/>
            </a:pPr>
            <a:r>
              <a:rPr lang="en-US" dirty="0">
                <a:solidFill>
                  <a:srgbClr val="00B050"/>
                </a:solidFill>
              </a:rPr>
              <a:t>Examples of simile: </a:t>
            </a:r>
            <a:r>
              <a:rPr lang="en-US" dirty="0"/>
              <a:t>the foreman is tough as nails. </a:t>
            </a:r>
          </a:p>
          <a:p>
            <a:pPr marL="0" indent="0">
              <a:buSzPct val="100000"/>
              <a:buNone/>
            </a:pPr>
            <a:r>
              <a:rPr lang="en-US" dirty="0">
                <a:solidFill>
                  <a:srgbClr val="FF0000"/>
                </a:solidFill>
              </a:rPr>
              <a:t>personification (uses an animal compared to a non-animal)</a:t>
            </a:r>
          </a:p>
          <a:p>
            <a:pPr marL="0" indent="0">
              <a:buSzPct val="100000"/>
              <a:buNone/>
            </a:pPr>
            <a:r>
              <a:rPr lang="en-US" dirty="0">
                <a:solidFill>
                  <a:srgbClr val="00B050"/>
                </a:solidFill>
              </a:rPr>
              <a:t>Examples of personification: </a:t>
            </a:r>
            <a:endParaRPr lang="ru-RU" dirty="0">
              <a:solidFill>
                <a:srgbClr val="00B050"/>
              </a:solidFill>
            </a:endParaRPr>
          </a:p>
          <a:p>
            <a:pPr marL="0" indent="0">
              <a:buSzPct val="100000"/>
              <a:buNone/>
            </a:pPr>
            <a:r>
              <a:rPr lang="en-US" dirty="0"/>
              <a:t>she eats like a pig; </a:t>
            </a:r>
            <a:endParaRPr lang="ru-RU" dirty="0"/>
          </a:p>
          <a:p>
            <a:pPr marL="0" indent="0">
              <a:buSzPct val="100000"/>
              <a:buNone/>
            </a:pPr>
            <a:r>
              <a:rPr lang="en-US" dirty="0"/>
              <a:t>he’s an ostrich</a:t>
            </a:r>
            <a:r>
              <a:rPr lang="ru-RU" dirty="0"/>
              <a:t> </a:t>
            </a:r>
            <a:r>
              <a:rPr lang="en-US" dirty="0"/>
              <a:t>—</a:t>
            </a:r>
            <a:r>
              <a:rPr lang="ru-RU" dirty="0"/>
              <a:t> </a:t>
            </a:r>
            <a:r>
              <a:rPr lang="en-US" dirty="0"/>
              <a:t>he won’t face </a:t>
            </a:r>
            <a:endParaRPr lang="ru-RU" dirty="0"/>
          </a:p>
          <a:p>
            <a:pPr marL="0" indent="0">
              <a:buSzPct val="100000"/>
              <a:buNone/>
            </a:pPr>
            <a:r>
              <a:rPr lang="en-US" dirty="0"/>
              <a:t>his problems.</a:t>
            </a:r>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1594" y="4437112"/>
            <a:ext cx="3065638" cy="2422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73955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49796" y="106824"/>
            <a:ext cx="8676456" cy="1143000"/>
          </a:xfrm>
        </p:spPr>
        <p:txBody>
          <a:bodyPr>
            <a:normAutofit fontScale="90000"/>
          </a:bodyPr>
          <a:lstStyle/>
          <a:p>
            <a:pPr algn="l"/>
            <a:r>
              <a:rPr lang="en-US" b="1" dirty="0">
                <a:solidFill>
                  <a:srgbClr val="FF0000"/>
                </a:solidFill>
              </a:rPr>
              <a:t>Activity 1. Recognize rhetorical</a:t>
            </a:r>
            <a:br>
              <a:rPr lang="en-US" b="1" dirty="0">
                <a:solidFill>
                  <a:srgbClr val="FF0000"/>
                </a:solidFill>
              </a:rPr>
            </a:br>
            <a:r>
              <a:rPr lang="en-US" b="1" dirty="0">
                <a:solidFill>
                  <a:srgbClr val="FF0000"/>
                </a:solidFill>
              </a:rPr>
              <a:t>techniques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176" y="188640"/>
            <a:ext cx="1901825" cy="240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71600" y="1260634"/>
            <a:ext cx="1614460" cy="461665"/>
          </a:xfrm>
          <a:prstGeom prst="rect">
            <a:avLst/>
          </a:prstGeom>
          <a:noFill/>
        </p:spPr>
        <p:txBody>
          <a:bodyPr wrap="square" rtlCol="0">
            <a:spAutoFit/>
          </a:bodyPr>
          <a:lstStyle/>
          <a:p>
            <a:r>
              <a:rPr lang="en-US" sz="2400" b="1" dirty="0">
                <a:solidFill>
                  <a:srgbClr val="00B050"/>
                </a:solidFill>
              </a:rPr>
              <a:t>Texts</a:t>
            </a:r>
          </a:p>
        </p:txBody>
      </p:sp>
      <p:sp>
        <p:nvSpPr>
          <p:cNvPr id="3" name="TextBox 2"/>
          <p:cNvSpPr txBox="1"/>
          <p:nvPr/>
        </p:nvSpPr>
        <p:spPr>
          <a:xfrm>
            <a:off x="179512" y="1722299"/>
            <a:ext cx="4968552" cy="4524315"/>
          </a:xfrm>
          <a:prstGeom prst="rect">
            <a:avLst/>
          </a:prstGeom>
          <a:noFill/>
        </p:spPr>
        <p:txBody>
          <a:bodyPr wrap="square" rtlCol="0">
            <a:spAutoFit/>
          </a:bodyPr>
          <a:lstStyle/>
          <a:p>
            <a:r>
              <a:rPr lang="en-US" sz="2400" dirty="0">
                <a:solidFill>
                  <a:srgbClr val="FF0000"/>
                </a:solidFill>
              </a:rPr>
              <a:t>1.</a:t>
            </a:r>
            <a:r>
              <a:rPr lang="en-US" sz="2400" dirty="0"/>
              <a:t> ‘’In conclusion, let me say that voting for this candidate - is a vote for a perfect world’’.</a:t>
            </a:r>
          </a:p>
          <a:p>
            <a:r>
              <a:rPr lang="en-US" sz="2400" dirty="0">
                <a:solidFill>
                  <a:srgbClr val="FF0000"/>
                </a:solidFill>
              </a:rPr>
              <a:t>2.</a:t>
            </a:r>
            <a:r>
              <a:rPr lang="en-US" sz="2400" dirty="0"/>
              <a:t> </a:t>
            </a:r>
            <a:r>
              <a:rPr lang="en-US" sz="2400" dirty="0">
                <a:solidFill>
                  <a:srgbClr val="002060"/>
                </a:solidFill>
              </a:rPr>
              <a:t>She is smart, sincere and successful. </a:t>
            </a:r>
          </a:p>
          <a:p>
            <a:r>
              <a:rPr lang="en-US" sz="2400" dirty="0">
                <a:solidFill>
                  <a:srgbClr val="FF0000"/>
                </a:solidFill>
              </a:rPr>
              <a:t>3. </a:t>
            </a:r>
            <a:r>
              <a:rPr lang="en-US" sz="2400" dirty="0"/>
              <a:t>She knows how to get things done. Other candidates want to take us back to a time when jobs are scarce, people were scared and the government intervened in the lives of people. Let's not let that happen. </a:t>
            </a:r>
          </a:p>
          <a:p>
            <a:r>
              <a:rPr lang="en-US" sz="2400" dirty="0">
                <a:solidFill>
                  <a:srgbClr val="FF0000"/>
                </a:solidFill>
              </a:rPr>
              <a:t>4.</a:t>
            </a:r>
            <a:r>
              <a:rPr lang="en-US" sz="2400" dirty="0"/>
              <a:t> </a:t>
            </a:r>
            <a:r>
              <a:rPr lang="en-US" sz="2400" dirty="0">
                <a:solidFill>
                  <a:srgbClr val="002060"/>
                </a:solidFill>
              </a:rPr>
              <a:t>Why turn the clock back, if we can move forward to a brighter future ? </a:t>
            </a:r>
          </a:p>
        </p:txBody>
      </p:sp>
      <p:sp>
        <p:nvSpPr>
          <p:cNvPr id="4" name="TextBox 3"/>
          <p:cNvSpPr txBox="1"/>
          <p:nvPr/>
        </p:nvSpPr>
        <p:spPr>
          <a:xfrm>
            <a:off x="5436096" y="2967335"/>
            <a:ext cx="2955168" cy="461665"/>
          </a:xfrm>
          <a:prstGeom prst="rect">
            <a:avLst/>
          </a:prstGeom>
          <a:noFill/>
        </p:spPr>
        <p:txBody>
          <a:bodyPr wrap="none" rtlCol="0">
            <a:spAutoFit/>
          </a:bodyPr>
          <a:lstStyle/>
          <a:p>
            <a:r>
              <a:rPr lang="en-US" sz="2400" b="1" dirty="0">
                <a:solidFill>
                  <a:srgbClr val="00B050"/>
                </a:solidFill>
              </a:rPr>
              <a:t>Rhetorical techniques</a:t>
            </a:r>
          </a:p>
        </p:txBody>
      </p:sp>
      <p:sp>
        <p:nvSpPr>
          <p:cNvPr id="5" name="TextBox 4"/>
          <p:cNvSpPr txBox="1"/>
          <p:nvPr/>
        </p:nvSpPr>
        <p:spPr>
          <a:xfrm>
            <a:off x="5436096" y="4005064"/>
            <a:ext cx="3413883" cy="2462213"/>
          </a:xfrm>
          <a:prstGeom prst="rect">
            <a:avLst/>
          </a:prstGeom>
          <a:noFill/>
        </p:spPr>
        <p:txBody>
          <a:bodyPr wrap="none" rtlCol="0">
            <a:spAutoFit/>
          </a:bodyPr>
          <a:lstStyle/>
          <a:p>
            <a:r>
              <a:rPr lang="en-US" sz="2200" b="1" dirty="0"/>
              <a:t>Hyperbole _____</a:t>
            </a:r>
          </a:p>
          <a:p>
            <a:endParaRPr lang="en-US" sz="2200" b="1" dirty="0"/>
          </a:p>
          <a:p>
            <a:r>
              <a:rPr lang="en-US" sz="2200" b="1" dirty="0"/>
              <a:t>Rhetorical question _____</a:t>
            </a:r>
          </a:p>
          <a:p>
            <a:endParaRPr lang="en-US" sz="2200" b="1" dirty="0"/>
          </a:p>
          <a:p>
            <a:r>
              <a:rPr lang="en-US" sz="2200" b="1" dirty="0"/>
              <a:t>“The Rule of Three” ______</a:t>
            </a:r>
          </a:p>
          <a:p>
            <a:endParaRPr lang="en-US" sz="2200" b="1" dirty="0"/>
          </a:p>
          <a:p>
            <a:r>
              <a:rPr lang="en-US" sz="2200" b="1" dirty="0"/>
              <a:t>Emotional language ______</a:t>
            </a:r>
          </a:p>
        </p:txBody>
      </p:sp>
      <p:sp>
        <p:nvSpPr>
          <p:cNvPr id="6" name="Прямоугольник 5">
            <a:extLst>
              <a:ext uri="{FF2B5EF4-FFF2-40B4-BE49-F238E27FC236}">
                <a16:creationId xmlns="" xmlns:a16="http://schemas.microsoft.com/office/drawing/2014/main" id="{A6250B46-14FA-4C9E-BD53-A151E45CC976}"/>
              </a:ext>
            </a:extLst>
          </p:cNvPr>
          <p:cNvSpPr/>
          <p:nvPr/>
        </p:nvSpPr>
        <p:spPr>
          <a:xfrm>
            <a:off x="5436096" y="3486253"/>
            <a:ext cx="2499402" cy="430887"/>
          </a:xfrm>
          <a:prstGeom prst="rect">
            <a:avLst/>
          </a:prstGeom>
        </p:spPr>
        <p:txBody>
          <a:bodyPr wrap="none">
            <a:spAutoFit/>
          </a:bodyPr>
          <a:lstStyle/>
          <a:p>
            <a:r>
              <a:rPr lang="en-US" sz="2200" b="1" dirty="0"/>
              <a:t>Sound model _____</a:t>
            </a:r>
            <a:endParaRPr lang="ru-RU" sz="2200" b="1" dirty="0"/>
          </a:p>
        </p:txBody>
      </p:sp>
    </p:spTree>
    <p:extLst>
      <p:ext uri="{BB962C8B-B14F-4D97-AF65-F5344CB8AC3E}">
        <p14:creationId xmlns:p14="http://schemas.microsoft.com/office/powerpoint/2010/main" val="34698303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l"/>
            <a:r>
              <a:rPr lang="en-US" b="1" dirty="0">
                <a:solidFill>
                  <a:srgbClr val="002060"/>
                </a:solidFill>
              </a:rPr>
              <a:t>Logical Fallacies</a:t>
            </a:r>
          </a:p>
        </p:txBody>
      </p:sp>
      <p:sp>
        <p:nvSpPr>
          <p:cNvPr id="10243" name="Rectangle 3"/>
          <p:cNvSpPr>
            <a:spLocks noGrp="1" noChangeArrowheads="1"/>
          </p:cNvSpPr>
          <p:nvPr>
            <p:ph type="body" idx="1"/>
          </p:nvPr>
        </p:nvSpPr>
        <p:spPr/>
        <p:txBody>
          <a:bodyPr/>
          <a:lstStyle/>
          <a:p>
            <a:pPr marL="0" indent="0" eaLnBrk="1" hangingPunct="1">
              <a:buSzPct val="150000"/>
              <a:buNone/>
            </a:pPr>
            <a:endParaRPr lang="en-US" sz="28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069688935"/>
              </p:ext>
            </p:extLst>
          </p:nvPr>
        </p:nvGraphicFramePr>
        <p:xfrm>
          <a:off x="611560" y="1628800"/>
          <a:ext cx="8064896"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443611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0"/>
            <a:ext cx="7772400" cy="1143000"/>
          </a:xfrm>
        </p:spPr>
        <p:txBody>
          <a:bodyPr/>
          <a:lstStyle/>
          <a:p>
            <a:pPr algn="l"/>
            <a:r>
              <a:rPr lang="en-US" b="1" dirty="0">
                <a:solidFill>
                  <a:srgbClr val="002060"/>
                </a:solidFill>
              </a:rPr>
              <a:t>Logical Fallacies Examples</a:t>
            </a:r>
          </a:p>
        </p:txBody>
      </p:sp>
      <p:sp>
        <p:nvSpPr>
          <p:cNvPr id="11267" name="Rectangle 3"/>
          <p:cNvSpPr>
            <a:spLocks noGrp="1" noChangeArrowheads="1"/>
          </p:cNvSpPr>
          <p:nvPr>
            <p:ph type="body" idx="1"/>
          </p:nvPr>
        </p:nvSpPr>
        <p:spPr>
          <a:xfrm>
            <a:off x="251520" y="1484784"/>
            <a:ext cx="8712968" cy="5105400"/>
          </a:xfrm>
        </p:spPr>
        <p:txBody>
          <a:bodyPr>
            <a:normAutofit fontScale="92500" lnSpcReduction="10000"/>
          </a:bodyPr>
          <a:lstStyle/>
          <a:p>
            <a:pPr>
              <a:lnSpc>
                <a:spcPct val="90000"/>
              </a:lnSpc>
              <a:buNone/>
            </a:pPr>
            <a:r>
              <a:rPr lang="en-US" sz="2800" dirty="0">
                <a:solidFill>
                  <a:srgbClr val="FF0000"/>
                </a:solidFill>
              </a:rPr>
              <a:t>«Slippery slope»</a:t>
            </a:r>
            <a:r>
              <a:rPr lang="en-US" sz="2800" dirty="0"/>
              <a:t>. The argument might have two true premises, and a conclusion that takes them to an extreme.</a:t>
            </a:r>
          </a:p>
          <a:p>
            <a:pPr>
              <a:lnSpc>
                <a:spcPct val="90000"/>
              </a:lnSpc>
              <a:buNone/>
            </a:pPr>
            <a:r>
              <a:rPr lang="en-US" sz="2800" dirty="0"/>
              <a:t>	</a:t>
            </a:r>
          </a:p>
          <a:p>
            <a:pPr>
              <a:lnSpc>
                <a:spcPct val="90000"/>
              </a:lnSpc>
              <a:buNone/>
            </a:pPr>
            <a:r>
              <a:rPr lang="en-US" sz="2800" dirty="0"/>
              <a:t>	</a:t>
            </a:r>
            <a:r>
              <a:rPr lang="en-US" sz="2800" dirty="0">
                <a:solidFill>
                  <a:srgbClr val="00B050"/>
                </a:solidFill>
              </a:rPr>
              <a:t>Example:</a:t>
            </a:r>
            <a:r>
              <a:rPr lang="en-US" sz="2800" dirty="0"/>
              <a:t> “We have to stop the tuition increase! Today, it’s $5,000; tomorrow, they will be charging $40,000 a semester!”</a:t>
            </a:r>
          </a:p>
          <a:p>
            <a:pPr>
              <a:lnSpc>
                <a:spcPct val="90000"/>
              </a:lnSpc>
              <a:buNone/>
            </a:pPr>
            <a:endParaRPr lang="en-US" sz="2800" dirty="0"/>
          </a:p>
          <a:p>
            <a:pPr>
              <a:lnSpc>
                <a:spcPct val="90000"/>
              </a:lnSpc>
              <a:buNone/>
            </a:pPr>
            <a:r>
              <a:rPr lang="en-US" sz="2800" dirty="0">
                <a:solidFill>
                  <a:srgbClr val="FF0000"/>
                </a:solidFill>
              </a:rPr>
              <a:t>False dilemma </a:t>
            </a:r>
            <a:r>
              <a:rPr lang="en-US" sz="2800" dirty="0"/>
              <a:t>- which presents in its major premise just two options (“either-or”) when in reality there are others.</a:t>
            </a:r>
          </a:p>
          <a:p>
            <a:pPr>
              <a:lnSpc>
                <a:spcPct val="90000"/>
              </a:lnSpc>
              <a:buNone/>
            </a:pPr>
            <a:endParaRPr lang="en-US" sz="2800" dirty="0"/>
          </a:p>
          <a:p>
            <a:pPr>
              <a:lnSpc>
                <a:spcPct val="90000"/>
              </a:lnSpc>
              <a:buNone/>
            </a:pPr>
            <a:r>
              <a:rPr lang="en-US" sz="2800" dirty="0"/>
              <a:t>	</a:t>
            </a:r>
            <a:r>
              <a:rPr lang="en-US" sz="2800" dirty="0">
                <a:solidFill>
                  <a:srgbClr val="00B050"/>
                </a:solidFill>
              </a:rPr>
              <a:t>Example:  </a:t>
            </a:r>
            <a:r>
              <a:rPr lang="en-US" sz="2800" dirty="0"/>
              <a:t>“Stop wasting my time in this store! Either decide you can afford the stereo, or go without music in your room!”</a:t>
            </a:r>
          </a:p>
          <a:p>
            <a:pPr eaLnBrk="1" hangingPunct="1">
              <a:lnSpc>
                <a:spcPct val="90000"/>
              </a:lnSpc>
              <a:buNone/>
            </a:pPr>
            <a:endParaRPr lang="en-US" sz="2800" dirty="0"/>
          </a:p>
        </p:txBody>
      </p:sp>
    </p:spTree>
    <p:extLst>
      <p:ext uri="{BB962C8B-B14F-4D97-AF65-F5344CB8AC3E}">
        <p14:creationId xmlns:p14="http://schemas.microsoft.com/office/powerpoint/2010/main" val="21650467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solidFill>
                  <a:srgbClr val="FF0000"/>
                </a:solidFill>
              </a:rPr>
              <a:t>Today’s learning outcomes</a:t>
            </a:r>
            <a:endParaRPr lang="uk-UA" dirty="0">
              <a:solidFill>
                <a:srgbClr val="FF0000"/>
              </a:solidFill>
            </a:endParaRPr>
          </a:p>
        </p:txBody>
      </p:sp>
      <p:sp>
        <p:nvSpPr>
          <p:cNvPr id="3" name="Объект 2"/>
          <p:cNvSpPr>
            <a:spLocks noGrp="1"/>
          </p:cNvSpPr>
          <p:nvPr>
            <p:ph idx="1"/>
          </p:nvPr>
        </p:nvSpPr>
        <p:spPr>
          <a:xfrm>
            <a:off x="457200" y="1600200"/>
            <a:ext cx="8229600" cy="5257800"/>
          </a:xfrm>
        </p:spPr>
        <p:txBody>
          <a:bodyPr>
            <a:normAutofit lnSpcReduction="10000"/>
          </a:bodyPr>
          <a:lstStyle/>
          <a:p>
            <a:pPr marL="0" indent="0">
              <a:buNone/>
            </a:pPr>
            <a:r>
              <a:rPr lang="en-US" u="sng" dirty="0" smtClean="0"/>
              <a:t>Principles </a:t>
            </a:r>
            <a:r>
              <a:rPr lang="en-US" u="sng" dirty="0"/>
              <a:t>of critical thinking</a:t>
            </a:r>
            <a:endParaRPr lang="uk-UA" dirty="0"/>
          </a:p>
          <a:p>
            <a:pPr marL="0" indent="0">
              <a:buNone/>
            </a:pPr>
            <a:r>
              <a:rPr lang="en-US" dirty="0"/>
              <a:t>Comparison of critical thinking and general intelligence. Basic definitions. A comparison of critical and ordinary thinking. </a:t>
            </a:r>
            <a:endParaRPr lang="en-US" dirty="0" smtClean="0"/>
          </a:p>
          <a:p>
            <a:pPr marL="0" indent="0">
              <a:buNone/>
            </a:pPr>
            <a:r>
              <a:rPr lang="en-US" dirty="0" smtClean="0"/>
              <a:t>Recommendations </a:t>
            </a:r>
            <a:r>
              <a:rPr lang="en-US" dirty="0"/>
              <a:t>for critical reading and evaluation of information. Recommendations for effective writing of reports. </a:t>
            </a:r>
            <a:endParaRPr lang="en-US" dirty="0" smtClean="0"/>
          </a:p>
          <a:p>
            <a:pPr marL="0" indent="0">
              <a:buNone/>
            </a:pPr>
            <a:r>
              <a:rPr lang="en-US" dirty="0" smtClean="0"/>
              <a:t>The </a:t>
            </a:r>
            <a:r>
              <a:rPr lang="en-US" dirty="0"/>
              <a:t>main elements of critical thinking. </a:t>
            </a:r>
            <a:endParaRPr lang="en-US" dirty="0" smtClean="0"/>
          </a:p>
          <a:p>
            <a:pPr marL="0" indent="0">
              <a:buNone/>
            </a:pPr>
            <a:r>
              <a:rPr lang="en-US" dirty="0" smtClean="0"/>
              <a:t>Techniques </a:t>
            </a:r>
            <a:r>
              <a:rPr lang="en-US" dirty="0"/>
              <a:t>of verbal and written persuasion. Logical errors. </a:t>
            </a:r>
            <a:endParaRPr lang="en-US" sz="2800" dirty="0"/>
          </a:p>
        </p:txBody>
      </p:sp>
    </p:spTree>
    <p:extLst>
      <p:ext uri="{BB962C8B-B14F-4D97-AF65-F5344CB8AC3E}">
        <p14:creationId xmlns:p14="http://schemas.microsoft.com/office/powerpoint/2010/main" val="1158180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12968" cy="850106"/>
          </a:xfrm>
        </p:spPr>
        <p:txBody>
          <a:bodyPr>
            <a:normAutofit fontScale="90000"/>
          </a:bodyPr>
          <a:lstStyle/>
          <a:p>
            <a:r>
              <a:rPr lang="en-US" b="1" dirty="0">
                <a:solidFill>
                  <a:srgbClr val="002060"/>
                </a:solidFill>
                <a:latin typeface="Arial" charset="0"/>
              </a:rPr>
              <a:t>Logical Fallacies Examples (continuation)</a:t>
            </a:r>
            <a:endParaRPr lang="ru-RU" dirty="0"/>
          </a:p>
        </p:txBody>
      </p:sp>
      <p:sp>
        <p:nvSpPr>
          <p:cNvPr id="3" name="Объект 2"/>
          <p:cNvSpPr>
            <a:spLocks noGrp="1"/>
          </p:cNvSpPr>
          <p:nvPr>
            <p:ph idx="1"/>
          </p:nvPr>
        </p:nvSpPr>
        <p:spPr/>
        <p:txBody>
          <a:bodyPr>
            <a:normAutofit fontScale="85000" lnSpcReduction="10000"/>
          </a:bodyPr>
          <a:lstStyle/>
          <a:p>
            <a:pPr marL="0" indent="0">
              <a:buNone/>
            </a:pPr>
            <a:r>
              <a:rPr lang="en-US" dirty="0">
                <a:solidFill>
                  <a:srgbClr val="FF0000"/>
                </a:solidFill>
              </a:rPr>
              <a:t>Circular reasoning </a:t>
            </a:r>
            <a:r>
              <a:rPr lang="en-US" dirty="0"/>
              <a:t>- there is just one premise, and the conclusion simply restates it in a slightly different form. </a:t>
            </a:r>
          </a:p>
          <a:p>
            <a:pPr marL="0" indent="0">
              <a:buNone/>
            </a:pPr>
            <a:r>
              <a:rPr lang="en-US" dirty="0"/>
              <a:t>	</a:t>
            </a:r>
            <a:r>
              <a:rPr lang="en-US" dirty="0">
                <a:solidFill>
                  <a:srgbClr val="00B050"/>
                </a:solidFill>
              </a:rPr>
              <a:t>Example</a:t>
            </a:r>
            <a:r>
              <a:rPr lang="en-US" dirty="0"/>
              <a:t>: “I told you to clean your room!” “Why?” “Because I said so!” </a:t>
            </a:r>
          </a:p>
          <a:p>
            <a:pPr marL="0" indent="0">
              <a:buNone/>
            </a:pPr>
            <a:r>
              <a:rPr lang="en-US" dirty="0">
                <a:solidFill>
                  <a:srgbClr val="FF0000"/>
                </a:solidFill>
              </a:rPr>
              <a:t>Equivocation</a:t>
            </a:r>
            <a:r>
              <a:rPr lang="en-US" dirty="0"/>
              <a:t> - uses a word twice, each time implying a different meaning of that word, or uses one word that could mean at least two different things. </a:t>
            </a:r>
          </a:p>
          <a:p>
            <a:pPr marL="0" indent="0">
              <a:buNone/>
            </a:pPr>
            <a:r>
              <a:rPr lang="en-US" dirty="0"/>
              <a:t>	</a:t>
            </a:r>
            <a:r>
              <a:rPr lang="en-US" dirty="0">
                <a:solidFill>
                  <a:srgbClr val="00B050"/>
                </a:solidFill>
              </a:rPr>
              <a:t>Example</a:t>
            </a:r>
            <a:r>
              <a:rPr lang="en-US" dirty="0"/>
              <a:t>: “Hot dogs are better than nothing. Nothing is better than steak. Therefore, hot dogs are better than steak.“</a:t>
            </a:r>
          </a:p>
          <a:p>
            <a:endParaRPr lang="ru-RU"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0352" y="2492896"/>
            <a:ext cx="1115616" cy="1115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3888" y="5558572"/>
            <a:ext cx="2088232" cy="1305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5782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251520" y="3071"/>
            <a:ext cx="8507288" cy="850106"/>
          </a:xfrm>
        </p:spPr>
        <p:txBody>
          <a:bodyPr>
            <a:normAutofit fontScale="90000"/>
          </a:bodyPr>
          <a:lstStyle/>
          <a:p>
            <a:r>
              <a:rPr lang="ru-RU" sz="2000" dirty="0">
                <a:solidFill>
                  <a:srgbClr val="000000"/>
                </a:solidFill>
                <a:latin typeface="Arial" charset="0"/>
              </a:rPr>
              <a:t/>
            </a:r>
            <a:br>
              <a:rPr lang="ru-RU" sz="2000" dirty="0">
                <a:solidFill>
                  <a:srgbClr val="000000"/>
                </a:solidFill>
                <a:latin typeface="Arial" charset="0"/>
              </a:rPr>
            </a:br>
            <a:r>
              <a:rPr lang="en-US" b="1" dirty="0">
                <a:solidFill>
                  <a:srgbClr val="002060"/>
                </a:solidFill>
                <a:latin typeface="Arial" charset="0"/>
              </a:rPr>
              <a:t>Logical Fallacies Examples (continuation)</a:t>
            </a:r>
            <a:endParaRPr lang="ru-RU" b="1" dirty="0">
              <a:solidFill>
                <a:srgbClr val="002060"/>
              </a:solidFill>
            </a:endParaRPr>
          </a:p>
        </p:txBody>
      </p:sp>
      <p:sp>
        <p:nvSpPr>
          <p:cNvPr id="12291" name="Содержимое 2"/>
          <p:cNvSpPr>
            <a:spLocks noGrp="1"/>
          </p:cNvSpPr>
          <p:nvPr>
            <p:ph idx="1"/>
          </p:nvPr>
        </p:nvSpPr>
        <p:spPr>
          <a:xfrm>
            <a:off x="457200" y="1052736"/>
            <a:ext cx="8435280" cy="5805264"/>
          </a:xfrm>
        </p:spPr>
        <p:txBody>
          <a:bodyPr>
            <a:noAutofit/>
          </a:bodyPr>
          <a:lstStyle/>
          <a:p>
            <a:pPr marL="0" indent="0">
              <a:buNone/>
            </a:pPr>
            <a:r>
              <a:rPr lang="en-US" sz="2400" dirty="0"/>
              <a:t> </a:t>
            </a:r>
            <a:r>
              <a:rPr lang="en-US" sz="2400" dirty="0">
                <a:solidFill>
                  <a:srgbClr val="FF0000"/>
                </a:solidFill>
              </a:rPr>
              <a:t>“Red herrings”  </a:t>
            </a:r>
            <a:r>
              <a:rPr lang="en-US" sz="2400" dirty="0"/>
              <a:t>– are simply any unrelated topic that is brought  into an argument to divert attention from the subject at hand.</a:t>
            </a:r>
          </a:p>
          <a:p>
            <a:pPr marL="0" indent="0">
              <a:buNone/>
            </a:pPr>
            <a:r>
              <a:rPr lang="en-US" sz="2400" dirty="0"/>
              <a:t>	</a:t>
            </a:r>
            <a:r>
              <a:rPr lang="en-US" sz="2400" dirty="0">
                <a:solidFill>
                  <a:srgbClr val="00B050"/>
                </a:solidFill>
              </a:rPr>
              <a:t>Example</a:t>
            </a:r>
            <a:r>
              <a:rPr lang="en-US" sz="2400" dirty="0"/>
              <a:t>: “Nuclear power is a necessity, even though it has the potential to be dangerous. You know what is really dangerous, though? Bathtubs. More people die in accidents in their bathtubs every year than you can imagine.”</a:t>
            </a:r>
            <a:endParaRPr lang="ru-RU" sz="24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3810000"/>
            <a:ext cx="30480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672" y="4048336"/>
            <a:ext cx="2571328" cy="2571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descr="Похожее изображени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4293096"/>
            <a:ext cx="2322667" cy="2322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2461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a:solidFill>
                  <a:srgbClr val="002060"/>
                </a:solidFill>
              </a:rPr>
              <a:t>Logical Fallacies Examples</a:t>
            </a:r>
            <a:r>
              <a:rPr lang="ru-RU" b="1" dirty="0">
                <a:solidFill>
                  <a:srgbClr val="002060"/>
                </a:solidFill>
              </a:rPr>
              <a:t> (</a:t>
            </a:r>
            <a:r>
              <a:rPr lang="en-US" b="1" dirty="0">
                <a:solidFill>
                  <a:srgbClr val="002060"/>
                </a:solidFill>
              </a:rPr>
              <a:t>continuation</a:t>
            </a:r>
            <a:r>
              <a:rPr lang="ru-RU" b="1" dirty="0">
                <a:solidFill>
                  <a:srgbClr val="002060"/>
                </a:solidFill>
              </a:rPr>
              <a:t>)</a:t>
            </a:r>
            <a:endParaRPr lang="ru-RU" dirty="0"/>
          </a:p>
        </p:txBody>
      </p:sp>
      <p:sp>
        <p:nvSpPr>
          <p:cNvPr id="3" name="Объект 2"/>
          <p:cNvSpPr>
            <a:spLocks noGrp="1"/>
          </p:cNvSpPr>
          <p:nvPr>
            <p:ph idx="1"/>
          </p:nvPr>
        </p:nvSpPr>
        <p:spPr>
          <a:xfrm>
            <a:off x="467544" y="1628800"/>
            <a:ext cx="8229600" cy="4525963"/>
          </a:xfrm>
        </p:spPr>
        <p:txBody>
          <a:bodyPr>
            <a:normAutofit lnSpcReduction="10000"/>
          </a:bodyPr>
          <a:lstStyle/>
          <a:p>
            <a:pPr marL="0" indent="0">
              <a:buNone/>
              <a:defRPr/>
            </a:pPr>
            <a:r>
              <a:rPr lang="en-US" sz="2800" b="1" dirty="0">
                <a:solidFill>
                  <a:srgbClr val="FF0000"/>
                </a:solidFill>
              </a:rPr>
              <a:t>Post Hoc</a:t>
            </a:r>
            <a:r>
              <a:rPr lang="ru-RU" sz="2800" b="1" dirty="0">
                <a:solidFill>
                  <a:srgbClr val="FF0000"/>
                </a:solidFill>
              </a:rPr>
              <a:t> (</a:t>
            </a:r>
            <a:r>
              <a:rPr lang="en-US" sz="2800" b="1" dirty="0">
                <a:solidFill>
                  <a:srgbClr val="FF0000"/>
                </a:solidFill>
              </a:rPr>
              <a:t>after this, therefore because of this</a:t>
            </a:r>
            <a:r>
              <a:rPr lang="ru-RU" sz="2800" b="1" dirty="0">
                <a:solidFill>
                  <a:srgbClr val="FF0000"/>
                </a:solidFill>
              </a:rPr>
              <a:t>)</a:t>
            </a:r>
            <a:r>
              <a:rPr lang="ru-RU" sz="2800" dirty="0">
                <a:solidFill>
                  <a:srgbClr val="FF0000"/>
                </a:solidFill>
              </a:rPr>
              <a:t> </a:t>
            </a:r>
            <a:r>
              <a:rPr lang="ru-RU" sz="2800" dirty="0"/>
              <a:t>– </a:t>
            </a:r>
            <a:r>
              <a:rPr lang="en-US" sz="2800" dirty="0"/>
              <a:t> occurs when an assumption is made, because one event precedes another</a:t>
            </a:r>
            <a:r>
              <a:rPr lang="ru-RU" sz="2800" dirty="0"/>
              <a:t>. </a:t>
            </a:r>
          </a:p>
          <a:p>
            <a:pPr marL="0" lvl="1" indent="0">
              <a:spcBef>
                <a:spcPts val="0"/>
              </a:spcBef>
              <a:buNone/>
              <a:defRPr/>
            </a:pPr>
            <a:r>
              <a:rPr lang="en-US" dirty="0">
                <a:solidFill>
                  <a:srgbClr val="00B050"/>
                </a:solidFill>
                <a:latin typeface="Arial" pitchFamily="34" charset="0"/>
                <a:cs typeface="Arial" pitchFamily="34" charset="0"/>
              </a:rPr>
              <a:t>     Example</a:t>
            </a:r>
            <a:r>
              <a:rPr lang="en-US" dirty="0">
                <a:latin typeface="Arial" pitchFamily="34" charset="0"/>
                <a:cs typeface="Arial" pitchFamily="34" charset="0"/>
              </a:rPr>
              <a:t>:</a:t>
            </a:r>
            <a:r>
              <a:rPr lang="ru-RU" dirty="0">
                <a:latin typeface="Arial" pitchFamily="34" charset="0"/>
                <a:cs typeface="Arial" pitchFamily="34" charset="0"/>
              </a:rPr>
              <a:t> </a:t>
            </a:r>
            <a:r>
              <a:rPr lang="en-US" dirty="0">
                <a:latin typeface="Arial" pitchFamily="34" charset="0"/>
                <a:cs typeface="Arial" pitchFamily="34" charset="0"/>
              </a:rPr>
              <a:t>A tenant moves into an apartment and the building's furnace goes faulty. The manager blames the tenant's arrival for the malfunction.  </a:t>
            </a:r>
          </a:p>
          <a:p>
            <a:pPr marL="0" lvl="1" indent="0">
              <a:spcBef>
                <a:spcPts val="0"/>
              </a:spcBef>
              <a:buNone/>
              <a:defRPr/>
            </a:pPr>
            <a:r>
              <a:rPr lang="en-US" sz="2800" b="1" dirty="0">
                <a:solidFill>
                  <a:srgbClr val="FF0000"/>
                </a:solidFill>
                <a:latin typeface="Arial" pitchFamily="34" charset="0"/>
                <a:cs typeface="Arial" pitchFamily="34" charset="0"/>
              </a:rPr>
              <a:t>Hasty generalization </a:t>
            </a:r>
            <a:r>
              <a:rPr lang="ru-RU" sz="2800" i="1" dirty="0">
                <a:latin typeface="Arial" pitchFamily="34" charset="0"/>
                <a:cs typeface="Arial" pitchFamily="34" charset="0"/>
              </a:rPr>
              <a:t>– </a:t>
            </a:r>
            <a:r>
              <a:rPr lang="en-US" sz="2800" dirty="0">
                <a:latin typeface="Arial" pitchFamily="34" charset="0"/>
                <a:cs typeface="Arial" pitchFamily="34" charset="0"/>
              </a:rPr>
              <a:t>when premises do not contain enough evidence to draw a conclusion.</a:t>
            </a:r>
            <a:endParaRPr lang="ru-RU" sz="2800" dirty="0">
              <a:latin typeface="Arial" pitchFamily="34" charset="0"/>
              <a:cs typeface="Arial" pitchFamily="34" charset="0"/>
            </a:endParaRPr>
          </a:p>
          <a:p>
            <a:pPr marL="0" lvl="1" indent="0">
              <a:spcBef>
                <a:spcPts val="0"/>
              </a:spcBef>
              <a:buNone/>
              <a:defRPr/>
            </a:pPr>
            <a:r>
              <a:rPr lang="en-US" dirty="0">
                <a:solidFill>
                  <a:srgbClr val="00B050"/>
                </a:solidFill>
                <a:latin typeface="Arial" pitchFamily="34" charset="0"/>
                <a:cs typeface="Arial" pitchFamily="34" charset="0"/>
              </a:rPr>
              <a:t>     Example</a:t>
            </a:r>
            <a:r>
              <a:rPr lang="en-US" dirty="0">
                <a:latin typeface="Arial" pitchFamily="34" charset="0"/>
                <a:cs typeface="Arial" pitchFamily="34" charset="0"/>
              </a:rPr>
              <a:t>:</a:t>
            </a:r>
            <a:r>
              <a:rPr lang="ru-RU" dirty="0">
                <a:latin typeface="Arial" pitchFamily="34" charset="0"/>
                <a:cs typeface="Arial" pitchFamily="34" charset="0"/>
              </a:rPr>
              <a:t> </a:t>
            </a:r>
            <a:r>
              <a:rPr lang="en-US" dirty="0">
                <a:latin typeface="Arial" pitchFamily="34" charset="0"/>
                <a:cs typeface="Arial" pitchFamily="34" charset="0"/>
              </a:rPr>
              <a:t>That new police drama is a really well done show. All police dramas are great shows. </a:t>
            </a:r>
          </a:p>
        </p:txBody>
      </p:sp>
    </p:spTree>
    <p:extLst>
      <p:ext uri="{BB962C8B-B14F-4D97-AF65-F5344CB8AC3E}">
        <p14:creationId xmlns:p14="http://schemas.microsoft.com/office/powerpoint/2010/main" val="18031241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6588224" cy="850106"/>
          </a:xfrm>
        </p:spPr>
        <p:txBody>
          <a:bodyPr>
            <a:noAutofit/>
          </a:bodyPr>
          <a:lstStyle/>
          <a:p>
            <a:r>
              <a:rPr lang="en-US" sz="3200" b="1" dirty="0">
                <a:solidFill>
                  <a:srgbClr val="002060"/>
                </a:solidFill>
              </a:rPr>
              <a:t>Logical Fallacies Examples</a:t>
            </a:r>
            <a:endParaRPr lang="ru-RU" sz="3200" b="1" dirty="0">
              <a:solidFill>
                <a:srgbClr val="002060"/>
              </a:solidFill>
            </a:endParaRPr>
          </a:p>
        </p:txBody>
      </p:sp>
      <p:sp>
        <p:nvSpPr>
          <p:cNvPr id="3" name="Содержимое 2"/>
          <p:cNvSpPr>
            <a:spLocks noGrp="1"/>
          </p:cNvSpPr>
          <p:nvPr>
            <p:ph idx="1"/>
          </p:nvPr>
        </p:nvSpPr>
        <p:spPr>
          <a:xfrm>
            <a:off x="251520" y="1412776"/>
            <a:ext cx="8640960" cy="5445224"/>
          </a:xfrm>
        </p:spPr>
        <p:txBody>
          <a:bodyPr>
            <a:noAutofit/>
          </a:bodyPr>
          <a:lstStyle/>
          <a:p>
            <a:pPr marL="0" indent="0">
              <a:buNone/>
              <a:defRPr/>
            </a:pPr>
            <a:r>
              <a:rPr lang="en-US" sz="2600" b="1" dirty="0">
                <a:solidFill>
                  <a:srgbClr val="FF0000"/>
                </a:solidFill>
              </a:rPr>
              <a:t>“Chicken and egg” fallacy </a:t>
            </a:r>
            <a:r>
              <a:rPr lang="ru-RU" sz="2600" dirty="0"/>
              <a:t>- </a:t>
            </a:r>
            <a:r>
              <a:rPr lang="en-US" sz="2600" dirty="0"/>
              <a:t> an error by confusing cause and effect. </a:t>
            </a:r>
          </a:p>
          <a:p>
            <a:pPr marL="0" indent="0">
              <a:buNone/>
              <a:defRPr/>
            </a:pPr>
            <a:r>
              <a:rPr lang="en-US" sz="2600" dirty="0">
                <a:solidFill>
                  <a:srgbClr val="00B050"/>
                </a:solidFill>
                <a:latin typeface="Arial" pitchFamily="34" charset="0"/>
                <a:cs typeface="Arial" pitchFamily="34" charset="0"/>
              </a:rPr>
              <a:t>Example</a:t>
            </a:r>
            <a:r>
              <a:rPr lang="ru-RU" sz="2600" dirty="0">
                <a:latin typeface="Arial" pitchFamily="34" charset="0"/>
                <a:cs typeface="Arial" pitchFamily="34" charset="0"/>
              </a:rPr>
              <a:t>:  </a:t>
            </a:r>
            <a:r>
              <a:rPr lang="en-US" sz="2600" dirty="0">
                <a:latin typeface="Arial" pitchFamily="34" charset="0"/>
                <a:cs typeface="Arial" pitchFamily="34" charset="0"/>
              </a:rPr>
              <a:t> Last night I had a fever. This morning, I have a cold and a fever. The fever caused the cold.</a:t>
            </a:r>
          </a:p>
          <a:p>
            <a:pPr marL="0" indent="0">
              <a:buNone/>
              <a:defRPr/>
            </a:pPr>
            <a:r>
              <a:rPr lang="en-US" sz="2600" b="1" i="1" dirty="0"/>
              <a:t> </a:t>
            </a:r>
            <a:r>
              <a:rPr lang="en-US" sz="2600" b="1" dirty="0">
                <a:solidFill>
                  <a:srgbClr val="FF0000"/>
                </a:solidFill>
              </a:rPr>
              <a:t>Composition fallacy </a:t>
            </a:r>
            <a:r>
              <a:rPr lang="ru-RU" sz="2600" dirty="0"/>
              <a:t>– </a:t>
            </a:r>
            <a:r>
              <a:rPr lang="en-US" sz="2600" dirty="0"/>
              <a:t>by focusing on parts of a whole and drawing a conclusion based only on those parts. </a:t>
            </a:r>
            <a:r>
              <a:rPr lang="en-US" sz="2600" dirty="0">
                <a:solidFill>
                  <a:srgbClr val="00B050"/>
                </a:solidFill>
              </a:rPr>
              <a:t>Example</a:t>
            </a:r>
            <a:r>
              <a:rPr lang="en-US" sz="2600" dirty="0"/>
              <a:t>:</a:t>
            </a:r>
            <a:r>
              <a:rPr lang="ru-RU" sz="2600" dirty="0"/>
              <a:t> </a:t>
            </a:r>
            <a:r>
              <a:rPr lang="en-US" sz="2600" dirty="0"/>
              <a:t>Every player on their team is excellent. So their team must be excellent, too. </a:t>
            </a:r>
            <a:endParaRPr lang="ru-RU" sz="26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7090" y="13626"/>
            <a:ext cx="2446910" cy="1521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4560922"/>
            <a:ext cx="3675325" cy="2297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5683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a:solidFill>
                  <a:srgbClr val="002060"/>
                </a:solidFill>
              </a:rPr>
              <a:t>Logical Fallacies Examples</a:t>
            </a:r>
            <a:r>
              <a:rPr lang="ru-RU" b="1" dirty="0">
                <a:solidFill>
                  <a:srgbClr val="002060"/>
                </a:solidFill>
              </a:rPr>
              <a:t> (</a:t>
            </a:r>
            <a:r>
              <a:rPr lang="en-US" b="1" dirty="0">
                <a:solidFill>
                  <a:srgbClr val="002060"/>
                </a:solidFill>
              </a:rPr>
              <a:t>continuation</a:t>
            </a:r>
            <a:r>
              <a:rPr lang="ru-RU" b="1" dirty="0">
                <a:solidFill>
                  <a:srgbClr val="002060"/>
                </a:solidFill>
              </a:rPr>
              <a:t>)</a:t>
            </a:r>
            <a:endParaRPr lang="ru-RU" dirty="0"/>
          </a:p>
        </p:txBody>
      </p:sp>
      <p:sp>
        <p:nvSpPr>
          <p:cNvPr id="3" name="Объект 2"/>
          <p:cNvSpPr>
            <a:spLocks noGrp="1"/>
          </p:cNvSpPr>
          <p:nvPr>
            <p:ph idx="1"/>
          </p:nvPr>
        </p:nvSpPr>
        <p:spPr/>
        <p:txBody>
          <a:bodyPr>
            <a:normAutofit lnSpcReduction="10000"/>
          </a:bodyPr>
          <a:lstStyle/>
          <a:p>
            <a:pPr marL="0" indent="0">
              <a:buNone/>
            </a:pPr>
            <a:r>
              <a:rPr lang="en-US" b="1" dirty="0">
                <a:solidFill>
                  <a:srgbClr val="FF0000"/>
                </a:solidFill>
              </a:rPr>
              <a:t>Unfinished claim </a:t>
            </a:r>
            <a:r>
              <a:rPr lang="ru-RU" dirty="0"/>
              <a:t>– </a:t>
            </a:r>
            <a:r>
              <a:rPr lang="en-US" dirty="0"/>
              <a:t>when advertising claims the product is better, or has more of something, but does not finish the comparison.</a:t>
            </a:r>
          </a:p>
          <a:p>
            <a:pPr marL="0" indent="0">
              <a:buNone/>
            </a:pPr>
            <a:r>
              <a:rPr lang="en-US" dirty="0">
                <a:solidFill>
                  <a:srgbClr val="00B050"/>
                </a:solidFill>
              </a:rPr>
              <a:t>Examples</a:t>
            </a:r>
            <a:r>
              <a:rPr lang="en-US" dirty="0"/>
              <a:t>: "Magnavox gives you more." </a:t>
            </a:r>
            <a:r>
              <a:rPr lang="en-US" i="1" dirty="0">
                <a:solidFill>
                  <a:srgbClr val="FF0000"/>
                </a:solidFill>
              </a:rPr>
              <a:t>More what?</a:t>
            </a:r>
          </a:p>
          <a:p>
            <a:pPr marL="0" indent="0">
              <a:buNone/>
            </a:pPr>
            <a:r>
              <a:rPr lang="en-US" dirty="0"/>
              <a:t>"Anacin: Twice as much of the pain reliever doctors recommend most." </a:t>
            </a:r>
          </a:p>
          <a:p>
            <a:pPr marL="0" indent="0">
              <a:buNone/>
            </a:pPr>
            <a:r>
              <a:rPr lang="en-US" i="1" dirty="0"/>
              <a:t>Does not say </a:t>
            </a:r>
            <a:r>
              <a:rPr lang="en-US" i="1" dirty="0">
                <a:solidFill>
                  <a:srgbClr val="FF0000"/>
                </a:solidFill>
              </a:rPr>
              <a:t>twice as much of what </a:t>
            </a:r>
            <a:r>
              <a:rPr lang="en-US" i="1" dirty="0"/>
              <a:t>pain reliever.</a:t>
            </a:r>
          </a:p>
          <a:p>
            <a:pPr marL="0" indent="0">
              <a:buNone/>
            </a:pP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5497" y="5373216"/>
            <a:ext cx="2218504" cy="1484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21147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7308304" cy="850106"/>
          </a:xfrm>
        </p:spPr>
        <p:txBody>
          <a:bodyPr>
            <a:normAutofit fontScale="90000"/>
          </a:bodyPr>
          <a:lstStyle/>
          <a:p>
            <a:r>
              <a:rPr lang="en-US" b="1" dirty="0">
                <a:solidFill>
                  <a:srgbClr val="F8971D"/>
                </a:solidFill>
              </a:rPr>
              <a:t>Example of statistics manipulation</a:t>
            </a:r>
            <a:endParaRPr lang="ru-RU" b="1" dirty="0">
              <a:solidFill>
                <a:srgbClr val="F8971D"/>
              </a:solidFill>
            </a:endParaRPr>
          </a:p>
        </p:txBody>
      </p:sp>
      <p:sp>
        <p:nvSpPr>
          <p:cNvPr id="3" name="Объект 2"/>
          <p:cNvSpPr>
            <a:spLocks noGrp="1"/>
          </p:cNvSpPr>
          <p:nvPr>
            <p:ph idx="1"/>
          </p:nvPr>
        </p:nvSpPr>
        <p:spPr>
          <a:xfrm>
            <a:off x="457200" y="1600200"/>
            <a:ext cx="8229600" cy="5257800"/>
          </a:xfrm>
        </p:spPr>
        <p:txBody>
          <a:bodyPr>
            <a:normAutofit/>
          </a:bodyPr>
          <a:lstStyle/>
          <a:p>
            <a:pPr marL="0" indent="0">
              <a:buNone/>
            </a:pPr>
            <a:r>
              <a:rPr lang="en-US" dirty="0"/>
              <a:t>Company claims it is edging out its competitor</a:t>
            </a:r>
          </a:p>
          <a:p>
            <a:pPr marL="0" indent="0">
              <a:buNone/>
            </a:pPr>
            <a:r>
              <a:rPr lang="en-US" dirty="0"/>
              <a:t>with higher sales. They are stated that</a:t>
            </a:r>
          </a:p>
          <a:p>
            <a:pPr marL="0" indent="0">
              <a:buNone/>
            </a:pPr>
            <a:r>
              <a:rPr lang="en-US" dirty="0"/>
              <a:t>they have had a </a:t>
            </a:r>
            <a:r>
              <a:rPr lang="en-US" dirty="0">
                <a:solidFill>
                  <a:srgbClr val="FF0000"/>
                </a:solidFill>
              </a:rPr>
              <a:t>50%</a:t>
            </a:r>
            <a:r>
              <a:rPr lang="en-US" dirty="0"/>
              <a:t> increase in sales, compared with only a </a:t>
            </a:r>
            <a:r>
              <a:rPr lang="en-US" dirty="0">
                <a:solidFill>
                  <a:srgbClr val="FF0000"/>
                </a:solidFill>
              </a:rPr>
              <a:t>25%</a:t>
            </a:r>
            <a:r>
              <a:rPr lang="en-US" dirty="0"/>
              <a:t> increase for their competitors. </a:t>
            </a:r>
          </a:p>
          <a:p>
            <a:pPr marL="0" indent="0">
              <a:buNone/>
            </a:pPr>
            <a:r>
              <a:rPr lang="en-US" b="1" dirty="0"/>
              <a:t> </a:t>
            </a:r>
            <a:r>
              <a:rPr lang="en-US" b="1" dirty="0">
                <a:solidFill>
                  <a:srgbClr val="F8971D"/>
                </a:solidFill>
              </a:rPr>
              <a:t>Is their claim  valid? </a:t>
            </a:r>
          </a:p>
          <a:p>
            <a:pPr marL="0" indent="0">
              <a:buNone/>
            </a:pPr>
            <a:r>
              <a:rPr lang="en-US" dirty="0"/>
              <a:t>What if the competitor sold </a:t>
            </a:r>
            <a:r>
              <a:rPr lang="en-US" dirty="0">
                <a:solidFill>
                  <a:srgbClr val="FF0000"/>
                </a:solidFill>
              </a:rPr>
              <a:t>2000</a:t>
            </a:r>
            <a:r>
              <a:rPr lang="en-US" dirty="0"/>
              <a:t> bicycles last year, and </a:t>
            </a:r>
            <a:r>
              <a:rPr lang="en-US" dirty="0">
                <a:solidFill>
                  <a:srgbClr val="FF0000"/>
                </a:solidFill>
              </a:rPr>
              <a:t>2400</a:t>
            </a:r>
            <a:r>
              <a:rPr lang="en-US" dirty="0"/>
              <a:t> this year; </a:t>
            </a:r>
          </a:p>
          <a:p>
            <a:pPr marL="0" indent="0">
              <a:buNone/>
            </a:pPr>
            <a:r>
              <a:rPr lang="en-US" dirty="0"/>
              <a:t>but the other company sold </a:t>
            </a:r>
            <a:r>
              <a:rPr lang="en-US" dirty="0">
                <a:solidFill>
                  <a:srgbClr val="FF0000"/>
                </a:solidFill>
              </a:rPr>
              <a:t>40</a:t>
            </a:r>
            <a:r>
              <a:rPr lang="en-US" dirty="0"/>
              <a:t> bicycles last year, and </a:t>
            </a:r>
            <a:r>
              <a:rPr lang="en-US" dirty="0">
                <a:solidFill>
                  <a:srgbClr val="FF0000"/>
                </a:solidFill>
              </a:rPr>
              <a:t>60</a:t>
            </a:r>
            <a:r>
              <a:rPr lang="en-US" dirty="0"/>
              <a:t> this year. Did they won the competition? </a:t>
            </a:r>
            <a:endParaRPr lang="ru-RU"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2114" y="23638"/>
            <a:ext cx="2011928" cy="1494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Номер слайда 3"/>
          <p:cNvSpPr>
            <a:spLocks noGrp="1"/>
          </p:cNvSpPr>
          <p:nvPr>
            <p:ph type="sldNum" sz="quarter" idx="12"/>
          </p:nvPr>
        </p:nvSpPr>
        <p:spPr/>
        <p:txBody>
          <a:bodyPr/>
          <a:lstStyle/>
          <a:p>
            <a:fld id="{A8F9D143-39BE-41EF-8621-44205C134E72}" type="slidenum">
              <a:rPr lang="en-GB" smtClean="0">
                <a:solidFill>
                  <a:prstClr val="black">
                    <a:tint val="75000"/>
                  </a:prstClr>
                </a:solidFill>
              </a:rPr>
              <a:pPr/>
              <a:t>25</a:t>
            </a:fld>
            <a:endParaRPr lang="en-GB">
              <a:solidFill>
                <a:prstClr val="black">
                  <a:tint val="75000"/>
                </a:prstClr>
              </a:solidFill>
            </a:endParaRPr>
          </a:p>
        </p:txBody>
      </p:sp>
    </p:spTree>
    <p:extLst>
      <p:ext uri="{BB962C8B-B14F-4D97-AF65-F5344CB8AC3E}">
        <p14:creationId xmlns:p14="http://schemas.microsoft.com/office/powerpoint/2010/main" val="6084550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solidFill>
                  <a:srgbClr val="FF0000"/>
                </a:solidFill>
              </a:rPr>
              <a:t>Prevention of statistics manipulation</a:t>
            </a:r>
            <a:endParaRPr lang="uk-UA" dirty="0">
              <a:solidFill>
                <a:srgbClr val="FF0000"/>
              </a:solidFill>
            </a:endParaRPr>
          </a:p>
        </p:txBody>
      </p:sp>
      <p:sp>
        <p:nvSpPr>
          <p:cNvPr id="3" name="Объект 2"/>
          <p:cNvSpPr>
            <a:spLocks noGrp="1"/>
          </p:cNvSpPr>
          <p:nvPr>
            <p:ph idx="1"/>
          </p:nvPr>
        </p:nvSpPr>
        <p:spPr/>
        <p:txBody>
          <a:bodyPr/>
          <a:lstStyle/>
          <a:p>
            <a:pPr marL="0" indent="0">
              <a:buNone/>
            </a:pPr>
            <a:r>
              <a:rPr lang="en-US" dirty="0">
                <a:solidFill>
                  <a:srgbClr val="0070C0"/>
                </a:solidFill>
              </a:rPr>
              <a:t>Control questions:</a:t>
            </a:r>
          </a:p>
          <a:p>
            <a:r>
              <a:rPr lang="en-US" dirty="0"/>
              <a:t>Is this statistic reliable?</a:t>
            </a:r>
          </a:p>
          <a:p>
            <a:r>
              <a:rPr lang="en-US" dirty="0"/>
              <a:t>Is there no deliberate misrepresentation here?</a:t>
            </a:r>
          </a:p>
          <a:p>
            <a:r>
              <a:rPr lang="en-US" dirty="0"/>
              <a:t>Do they provide you with all the information you need to evaluate?</a:t>
            </a:r>
          </a:p>
          <a:p>
            <a:endParaRPr lang="uk-UA"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3975776"/>
            <a:ext cx="3399439" cy="28757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81561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solidFill>
                  <a:srgbClr val="FF0000"/>
                </a:solidFill>
              </a:rPr>
              <a:t>Activity 2. The distinction between facts and opinions</a:t>
            </a:r>
            <a:endParaRPr lang="ru-RU" dirty="0">
              <a:solidFill>
                <a:srgbClr val="FF0000"/>
              </a:solidFill>
            </a:endParaRPr>
          </a:p>
        </p:txBody>
      </p:sp>
      <p:sp>
        <p:nvSpPr>
          <p:cNvPr id="3" name="Содержимое 2"/>
          <p:cNvSpPr>
            <a:spLocks noGrp="1"/>
          </p:cNvSpPr>
          <p:nvPr>
            <p:ph idx="1"/>
          </p:nvPr>
        </p:nvSpPr>
        <p:spPr>
          <a:xfrm>
            <a:off x="457200" y="1600200"/>
            <a:ext cx="8435280" cy="5253481"/>
          </a:xfrm>
        </p:spPr>
        <p:txBody>
          <a:bodyPr>
            <a:normAutofit fontScale="92500" lnSpcReduction="20000"/>
          </a:bodyPr>
          <a:lstStyle/>
          <a:p>
            <a:pPr marL="0" indent="0">
              <a:buNone/>
            </a:pPr>
            <a:r>
              <a:rPr lang="en-US" sz="2800" b="1" dirty="0"/>
              <a:t>Mark each statement as (F) of fact or (O) opinion.  </a:t>
            </a:r>
          </a:p>
          <a:p>
            <a:pPr marL="0" indent="0">
              <a:buNone/>
            </a:pPr>
            <a:r>
              <a:rPr lang="en-US" sz="2800" dirty="0"/>
              <a:t>___ 1. World War II began on September 1, 1939.</a:t>
            </a:r>
          </a:p>
          <a:p>
            <a:pPr marL="0" indent="0">
              <a:buNone/>
            </a:pPr>
            <a:r>
              <a:rPr lang="en-US" sz="2800" dirty="0"/>
              <a:t>___ 2. Cream </a:t>
            </a:r>
            <a:r>
              <a:rPr lang="en-US" sz="2800" dirty="0" err="1"/>
              <a:t>Brylle</a:t>
            </a:r>
            <a:r>
              <a:rPr lang="en-US" sz="2800" dirty="0"/>
              <a:t> is the most </a:t>
            </a:r>
          </a:p>
          <a:p>
            <a:pPr marL="0" indent="0">
              <a:buNone/>
            </a:pPr>
            <a:r>
              <a:rPr lang="en-US" sz="2800" dirty="0"/>
              <a:t>           delicious dessert. </a:t>
            </a:r>
          </a:p>
          <a:p>
            <a:pPr marL="0" indent="0">
              <a:buNone/>
            </a:pPr>
            <a:r>
              <a:rPr lang="en-US" sz="2800" dirty="0"/>
              <a:t>___ 3. I went to rest in the </a:t>
            </a:r>
          </a:p>
          <a:p>
            <a:pPr marL="0" indent="0">
              <a:buNone/>
            </a:pPr>
            <a:r>
              <a:rPr lang="en-US" sz="2800" dirty="0"/>
              <a:t>       Carpathians in the past year. </a:t>
            </a:r>
          </a:p>
          <a:p>
            <a:pPr marL="0" indent="0">
              <a:buNone/>
            </a:pPr>
            <a:r>
              <a:rPr lang="en-US" sz="2800" dirty="0"/>
              <a:t>___ 4. To invest in the stock </a:t>
            </a:r>
          </a:p>
          <a:p>
            <a:pPr marL="0" indent="0">
              <a:buNone/>
            </a:pPr>
            <a:r>
              <a:rPr lang="en-US" sz="2800" dirty="0"/>
              <a:t>            market is a bad idea. </a:t>
            </a:r>
          </a:p>
          <a:p>
            <a:pPr marL="0" indent="0">
              <a:buNone/>
            </a:pPr>
            <a:r>
              <a:rPr lang="en-US" sz="2800" dirty="0"/>
              <a:t>____ 5. My presentation was great. Now the administration will pay attention to me.</a:t>
            </a:r>
          </a:p>
          <a:p>
            <a:pPr marL="0" indent="0">
              <a:buNone/>
            </a:pPr>
            <a:r>
              <a:rPr lang="en-US" sz="2800" dirty="0"/>
              <a:t>____ 6. My presentation was great. This was noted in my attestation.</a:t>
            </a:r>
            <a:endParaRPr lang="ru-RU" sz="2800" dirty="0"/>
          </a:p>
          <a:p>
            <a:pPr marL="0" indent="0">
              <a:buNone/>
            </a:pPr>
            <a:r>
              <a:rPr lang="en-US" sz="2800" dirty="0">
                <a:solidFill>
                  <a:srgbClr val="FF0000"/>
                </a:solidFill>
              </a:rPr>
              <a:t>What is your conclusion – how can we find the difference?</a:t>
            </a:r>
            <a:endParaRPr lang="ru-RU"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2420889"/>
            <a:ext cx="3103240" cy="2264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Номер слайда 3"/>
          <p:cNvSpPr>
            <a:spLocks noGrp="1"/>
          </p:cNvSpPr>
          <p:nvPr>
            <p:ph type="sldNum" sz="quarter" idx="12"/>
          </p:nvPr>
        </p:nvSpPr>
        <p:spPr/>
        <p:txBody>
          <a:bodyPr/>
          <a:lstStyle/>
          <a:p>
            <a:fld id="{A8F9D143-39BE-41EF-8621-44205C134E72}" type="slidenum">
              <a:rPr lang="en-GB" smtClean="0">
                <a:solidFill>
                  <a:prstClr val="black">
                    <a:tint val="75000"/>
                  </a:prstClr>
                </a:solidFill>
              </a:rPr>
              <a:pPr/>
              <a:t>27</a:t>
            </a:fld>
            <a:endParaRPr lang="en-GB">
              <a:solidFill>
                <a:prstClr val="black">
                  <a:tint val="75000"/>
                </a:prstClr>
              </a:solidFill>
            </a:endParaRPr>
          </a:p>
        </p:txBody>
      </p:sp>
    </p:spTree>
    <p:extLst>
      <p:ext uri="{BB962C8B-B14F-4D97-AF65-F5344CB8AC3E}">
        <p14:creationId xmlns:p14="http://schemas.microsoft.com/office/powerpoint/2010/main" val="934176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Заголовок 1"/>
          <p:cNvSpPr>
            <a:spLocks noGrp="1" noChangeArrowheads="1"/>
          </p:cNvSpPr>
          <p:nvPr>
            <p:ph type="title"/>
          </p:nvPr>
        </p:nvSpPr>
        <p:spPr>
          <a:xfrm>
            <a:off x="886609" y="188640"/>
            <a:ext cx="7765920" cy="1140600"/>
          </a:xfrm>
        </p:spPr>
        <p:txBody>
          <a:bodyPr>
            <a:normAutofit fontScale="90000"/>
          </a:bodyPr>
          <a:lstStyle/>
          <a:p>
            <a:r>
              <a:rPr lang="en-US" altLang="ru-RU" b="1" dirty="0">
                <a:solidFill>
                  <a:srgbClr val="FF0000"/>
                </a:solidFill>
              </a:rPr>
              <a:t>In conclusion…main about </a:t>
            </a:r>
            <a:r>
              <a:rPr lang="en-US" altLang="ru-RU" b="1" dirty="0" smtClean="0">
                <a:solidFill>
                  <a:srgbClr val="FF0000"/>
                </a:solidFill>
              </a:rPr>
              <a:t>critical </a:t>
            </a:r>
            <a:r>
              <a:rPr lang="en-US" altLang="ru-RU" b="1" dirty="0">
                <a:solidFill>
                  <a:srgbClr val="FF0000"/>
                </a:solidFill>
              </a:rPr>
              <a:t>thinking</a:t>
            </a:r>
            <a:endParaRPr lang="ru-RU" altLang="ru-RU" dirty="0">
              <a:solidFill>
                <a:srgbClr val="FF0000"/>
              </a:solidFill>
            </a:endParaRPr>
          </a:p>
        </p:txBody>
      </p:sp>
      <p:sp>
        <p:nvSpPr>
          <p:cNvPr id="52227" name="Объект 2"/>
          <p:cNvSpPr>
            <a:spLocks noGrp="1" noChangeArrowheads="1"/>
          </p:cNvSpPr>
          <p:nvPr>
            <p:ph idx="1"/>
          </p:nvPr>
        </p:nvSpPr>
        <p:spPr>
          <a:xfrm>
            <a:off x="522720" y="1404148"/>
            <a:ext cx="8223840" cy="3390116"/>
          </a:xfrm>
        </p:spPr>
        <p:txBody>
          <a:bodyPr>
            <a:normAutofit/>
          </a:bodyPr>
          <a:lstStyle/>
          <a:p>
            <a:pPr marL="0" indent="0">
              <a:buNone/>
            </a:pPr>
            <a:r>
              <a:rPr lang="en-US" altLang="ru-RU" dirty="0"/>
              <a:t>"Read not to contradict and confute; nor to believe and take for granted; nor to find talk and discourse; but to weigh and consider</a:t>
            </a:r>
            <a:r>
              <a:rPr lang="en-US" altLang="ru-RU" dirty="0" smtClean="0"/>
              <a:t>."—Francis Bacon</a:t>
            </a:r>
            <a:br>
              <a:rPr lang="en-US" altLang="ru-RU" dirty="0" smtClean="0"/>
            </a:br>
            <a:r>
              <a:rPr lang="en-US" altLang="ru-RU" dirty="0"/>
              <a:t/>
            </a:r>
            <a:br>
              <a:rPr lang="en-US" altLang="ru-RU" dirty="0"/>
            </a:br>
            <a:endParaRPr lang="ru-RU" altLang="ru-R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3847" y="3212976"/>
            <a:ext cx="2834417" cy="3479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88840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1"/>
          <p:cNvSpPr>
            <a:spLocks noChangeArrowheads="1"/>
          </p:cNvSpPr>
          <p:nvPr/>
        </p:nvSpPr>
        <p:spPr bwMode="auto">
          <a:xfrm>
            <a:off x="326880" y="2351767"/>
            <a:ext cx="8413920" cy="1680656"/>
          </a:xfrm>
          <a:custGeom>
            <a:avLst/>
            <a:gdLst>
              <a:gd name="T0" fmla="*/ 2147483647 w 25766"/>
              <a:gd name="T1" fmla="*/ 2147483647 h 5145"/>
              <a:gd name="T2" fmla="*/ 2147483647 w 25766"/>
              <a:gd name="T3" fmla="*/ 2147483647 h 5145"/>
              <a:gd name="T4" fmla="*/ 0 w 25766"/>
              <a:gd name="T5" fmla="*/ 2147483647 h 5145"/>
              <a:gd name="T6" fmla="*/ 2147483647 w 25766"/>
              <a:gd name="T7" fmla="*/ 0 h 5145"/>
              <a:gd name="T8" fmla="*/ 0 60000 65536"/>
              <a:gd name="T9" fmla="*/ 5898240 60000 65536"/>
              <a:gd name="T10" fmla="*/ 11796480 60000 65536"/>
              <a:gd name="T11" fmla="*/ 17694720 60000 65536"/>
              <a:gd name="T12" fmla="*/ 0 w 25766"/>
              <a:gd name="T13" fmla="*/ 0 h 5145"/>
              <a:gd name="T14" fmla="*/ 25766 w 25766"/>
              <a:gd name="T15" fmla="*/ 5145 h 5145"/>
            </a:gdLst>
            <a:ahLst/>
            <a:cxnLst>
              <a:cxn ang="T8">
                <a:pos x="T0" y="T1"/>
              </a:cxn>
              <a:cxn ang="T9">
                <a:pos x="T2" y="T3"/>
              </a:cxn>
              <a:cxn ang="T10">
                <a:pos x="T4" y="T5"/>
              </a:cxn>
              <a:cxn ang="T11">
                <a:pos x="T6" y="T7"/>
              </a:cxn>
            </a:cxnLst>
            <a:rect l="T12" t="T13" r="T14" b="T15"/>
            <a:pathLst>
              <a:path w="25766" h="5145">
                <a:moveTo>
                  <a:pt x="0" y="0"/>
                </a:moveTo>
                <a:lnTo>
                  <a:pt x="25766" y="0"/>
                </a:lnTo>
                <a:lnTo>
                  <a:pt x="25766" y="5145"/>
                </a:lnTo>
                <a:lnTo>
                  <a:pt x="0" y="5145"/>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528" tIns="40764" rIns="81528" bIns="40764"/>
          <a:lstStyle>
            <a:lvl1pPr defTabSz="446088" eaLnBrk="0" hangingPunct="0">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Lst>
              <a:defRPr>
                <a:solidFill>
                  <a:schemeClr val="bg1"/>
                </a:solidFill>
                <a:latin typeface="Arial" charset="0"/>
                <a:ea typeface="Microsoft YaHei" pitchFamily="34" charset="-122"/>
              </a:defRPr>
            </a:lvl1pPr>
            <a:lvl2pPr defTabSz="446088" eaLnBrk="0" hangingPunct="0">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Lst>
              <a:defRPr>
                <a:solidFill>
                  <a:schemeClr val="bg1"/>
                </a:solidFill>
                <a:latin typeface="Arial" charset="0"/>
                <a:ea typeface="Microsoft YaHei" pitchFamily="34" charset="-122"/>
              </a:defRPr>
            </a:lvl2pPr>
            <a:lvl3pPr defTabSz="446088" eaLnBrk="0" hangingPunct="0">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Lst>
              <a:defRPr>
                <a:solidFill>
                  <a:schemeClr val="bg1"/>
                </a:solidFill>
                <a:latin typeface="Arial" charset="0"/>
                <a:ea typeface="Microsoft YaHei" pitchFamily="34" charset="-122"/>
              </a:defRPr>
            </a:lvl3pPr>
            <a:lvl4pPr defTabSz="446088" eaLnBrk="0" hangingPunct="0">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Lst>
              <a:defRPr>
                <a:solidFill>
                  <a:schemeClr val="bg1"/>
                </a:solidFill>
                <a:latin typeface="Arial" charset="0"/>
                <a:ea typeface="Microsoft YaHei" pitchFamily="34" charset="-122"/>
              </a:defRPr>
            </a:lvl4pPr>
            <a:lvl5pPr defTabSz="446088" eaLnBrk="0" hangingPunct="0">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Lst>
              <a:defRPr>
                <a:solidFill>
                  <a:schemeClr val="bg1"/>
                </a:solidFill>
                <a:latin typeface="Arial" charset="0"/>
                <a:ea typeface="Microsoft YaHei" pitchFamily="34" charset="-122"/>
              </a:defRPr>
            </a:lvl5pPr>
            <a:lvl6pPr marL="2514600" indent="-228600" defTabSz="446088" eaLnBrk="0" fontAlgn="base" hangingPunct="0">
              <a:spcBef>
                <a:spcPct val="0"/>
              </a:spcBef>
              <a:spcAft>
                <a:spcPct val="0"/>
              </a:spcAft>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Lst>
              <a:defRPr>
                <a:solidFill>
                  <a:schemeClr val="bg1"/>
                </a:solidFill>
                <a:latin typeface="Arial" charset="0"/>
                <a:ea typeface="Microsoft YaHei" pitchFamily="34" charset="-122"/>
              </a:defRPr>
            </a:lvl6pPr>
            <a:lvl7pPr marL="2971800" indent="-228600" defTabSz="446088" eaLnBrk="0" fontAlgn="base" hangingPunct="0">
              <a:spcBef>
                <a:spcPct val="0"/>
              </a:spcBef>
              <a:spcAft>
                <a:spcPct val="0"/>
              </a:spcAft>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Lst>
              <a:defRPr>
                <a:solidFill>
                  <a:schemeClr val="bg1"/>
                </a:solidFill>
                <a:latin typeface="Arial" charset="0"/>
                <a:ea typeface="Microsoft YaHei" pitchFamily="34" charset="-122"/>
              </a:defRPr>
            </a:lvl7pPr>
            <a:lvl8pPr marL="3429000" indent="-228600" defTabSz="446088" eaLnBrk="0" fontAlgn="base" hangingPunct="0">
              <a:spcBef>
                <a:spcPct val="0"/>
              </a:spcBef>
              <a:spcAft>
                <a:spcPct val="0"/>
              </a:spcAft>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Lst>
              <a:defRPr>
                <a:solidFill>
                  <a:schemeClr val="bg1"/>
                </a:solidFill>
                <a:latin typeface="Arial" charset="0"/>
                <a:ea typeface="Microsoft YaHei" pitchFamily="34" charset="-122"/>
              </a:defRPr>
            </a:lvl8pPr>
            <a:lvl9pPr marL="3886200" indent="-228600" defTabSz="446088" eaLnBrk="0" fontAlgn="base" hangingPunct="0">
              <a:spcBef>
                <a:spcPct val="0"/>
              </a:spcBef>
              <a:spcAft>
                <a:spcPct val="0"/>
              </a:spcAft>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Lst>
              <a:defRPr>
                <a:solidFill>
                  <a:schemeClr val="bg1"/>
                </a:solidFill>
                <a:latin typeface="Arial" charset="0"/>
                <a:ea typeface="Microsoft YaHei" pitchFamily="34" charset="-122"/>
              </a:defRPr>
            </a:lvl9pPr>
          </a:lstStyle>
          <a:p>
            <a:pPr eaLnBrk="1">
              <a:buSzPct val="100000"/>
              <a:buFont typeface="Times New Roman" pitchFamily="18" charset="0"/>
              <a:buNone/>
            </a:pPr>
            <a:endParaRPr lang="uk-UA" altLang="uk-UA">
              <a:solidFill>
                <a:srgbClr val="000000"/>
              </a:solidFill>
            </a:endParaRPr>
          </a:p>
          <a:p>
            <a:pPr eaLnBrk="1">
              <a:buSzPct val="100000"/>
              <a:buFont typeface="Times New Roman" pitchFamily="18" charset="0"/>
              <a:buNone/>
            </a:pPr>
            <a:endParaRPr lang="uk-UA" altLang="uk-UA">
              <a:solidFill>
                <a:srgbClr val="000000"/>
              </a:solidFill>
            </a:endParaRPr>
          </a:p>
        </p:txBody>
      </p:sp>
      <p:sp>
        <p:nvSpPr>
          <p:cNvPr id="31747" name="AutoShape 4"/>
          <p:cNvSpPr>
            <a:spLocks noChangeArrowheads="1"/>
          </p:cNvSpPr>
          <p:nvPr/>
        </p:nvSpPr>
        <p:spPr bwMode="auto">
          <a:xfrm>
            <a:off x="456481" y="1604328"/>
            <a:ext cx="8228160" cy="3976258"/>
          </a:xfrm>
          <a:custGeom>
            <a:avLst/>
            <a:gdLst>
              <a:gd name="T0" fmla="*/ 2147483647 w 25197"/>
              <a:gd name="T1" fmla="*/ 2147483647 h 12177"/>
              <a:gd name="T2" fmla="*/ 2147483647 w 25197"/>
              <a:gd name="T3" fmla="*/ 2147483647 h 12177"/>
              <a:gd name="T4" fmla="*/ 0 w 25197"/>
              <a:gd name="T5" fmla="*/ 2147483647 h 12177"/>
              <a:gd name="T6" fmla="*/ 2147483647 w 25197"/>
              <a:gd name="T7" fmla="*/ 0 h 12177"/>
              <a:gd name="T8" fmla="*/ 0 60000 65536"/>
              <a:gd name="T9" fmla="*/ 5898240 60000 65536"/>
              <a:gd name="T10" fmla="*/ 11796480 60000 65536"/>
              <a:gd name="T11" fmla="*/ 17694720 60000 65536"/>
              <a:gd name="T12" fmla="*/ 0 w 25197"/>
              <a:gd name="T13" fmla="*/ 0 h 12177"/>
              <a:gd name="T14" fmla="*/ 25197 w 25197"/>
              <a:gd name="T15" fmla="*/ 12177 h 12177"/>
            </a:gdLst>
            <a:ahLst/>
            <a:cxnLst>
              <a:cxn ang="T8">
                <a:pos x="T0" y="T1"/>
              </a:cxn>
              <a:cxn ang="T9">
                <a:pos x="T2" y="T3"/>
              </a:cxn>
              <a:cxn ang="T10">
                <a:pos x="T4" y="T5"/>
              </a:cxn>
              <a:cxn ang="T11">
                <a:pos x="T6" y="T7"/>
              </a:cxn>
            </a:cxnLst>
            <a:rect l="T12" t="T13" r="T14" b="T15"/>
            <a:pathLst>
              <a:path w="25197" h="12177">
                <a:moveTo>
                  <a:pt x="0" y="0"/>
                </a:moveTo>
                <a:lnTo>
                  <a:pt x="25197" y="0"/>
                </a:lnTo>
                <a:lnTo>
                  <a:pt x="25197" y="12177"/>
                </a:lnTo>
                <a:lnTo>
                  <a:pt x="0" y="1217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2832" tIns="41416" rIns="82832" bIns="41416" anchor="ctr"/>
          <a:lstStyle/>
          <a:p>
            <a:endParaRPr lang="uk-UA"/>
          </a:p>
        </p:txBody>
      </p:sp>
      <p:sp>
        <p:nvSpPr>
          <p:cNvPr id="31748" name="Text Box 5"/>
          <p:cNvSpPr txBox="1">
            <a:spLocks noChangeArrowheads="1"/>
          </p:cNvSpPr>
          <p:nvPr/>
        </p:nvSpPr>
        <p:spPr bwMode="auto">
          <a:xfrm>
            <a:off x="260640" y="914496"/>
            <a:ext cx="8686080" cy="5538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528" tIns="40764" rIns="81528" bIns="40764" anchor="ctr"/>
          <a:lstStyle>
            <a:lvl1pPr defTabSz="446088" eaLnBrk="0" hangingPunct="0">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 pos="9420225" algn="l"/>
              </a:tabLst>
              <a:defRPr>
                <a:solidFill>
                  <a:schemeClr val="bg1"/>
                </a:solidFill>
                <a:latin typeface="Arial" charset="0"/>
                <a:ea typeface="Microsoft YaHei" pitchFamily="34" charset="-122"/>
              </a:defRPr>
            </a:lvl1pPr>
            <a:lvl2pPr defTabSz="446088" eaLnBrk="0" hangingPunct="0">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 pos="9420225" algn="l"/>
              </a:tabLst>
              <a:defRPr>
                <a:solidFill>
                  <a:schemeClr val="bg1"/>
                </a:solidFill>
                <a:latin typeface="Arial" charset="0"/>
                <a:ea typeface="Microsoft YaHei" pitchFamily="34" charset="-122"/>
              </a:defRPr>
            </a:lvl2pPr>
            <a:lvl3pPr defTabSz="446088" eaLnBrk="0" hangingPunct="0">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 pos="9420225" algn="l"/>
              </a:tabLst>
              <a:defRPr>
                <a:solidFill>
                  <a:schemeClr val="bg1"/>
                </a:solidFill>
                <a:latin typeface="Arial" charset="0"/>
                <a:ea typeface="Microsoft YaHei" pitchFamily="34" charset="-122"/>
              </a:defRPr>
            </a:lvl3pPr>
            <a:lvl4pPr defTabSz="446088" eaLnBrk="0" hangingPunct="0">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 pos="9420225" algn="l"/>
              </a:tabLst>
              <a:defRPr>
                <a:solidFill>
                  <a:schemeClr val="bg1"/>
                </a:solidFill>
                <a:latin typeface="Arial" charset="0"/>
                <a:ea typeface="Microsoft YaHei" pitchFamily="34" charset="-122"/>
              </a:defRPr>
            </a:lvl4pPr>
            <a:lvl5pPr defTabSz="446088" eaLnBrk="0" hangingPunct="0">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 pos="9420225" algn="l"/>
              </a:tabLst>
              <a:defRPr>
                <a:solidFill>
                  <a:schemeClr val="bg1"/>
                </a:solidFill>
                <a:latin typeface="Arial" charset="0"/>
                <a:ea typeface="Microsoft YaHei" pitchFamily="34" charset="-122"/>
              </a:defRPr>
            </a:lvl5pPr>
            <a:lvl6pPr marL="2514600" indent="-228600" defTabSz="446088" eaLnBrk="0" fontAlgn="base" hangingPunct="0">
              <a:spcBef>
                <a:spcPct val="0"/>
              </a:spcBef>
              <a:spcAft>
                <a:spcPct val="0"/>
              </a:spcAft>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 pos="9420225" algn="l"/>
              </a:tabLst>
              <a:defRPr>
                <a:solidFill>
                  <a:schemeClr val="bg1"/>
                </a:solidFill>
                <a:latin typeface="Arial" charset="0"/>
                <a:ea typeface="Microsoft YaHei" pitchFamily="34" charset="-122"/>
              </a:defRPr>
            </a:lvl6pPr>
            <a:lvl7pPr marL="2971800" indent="-228600" defTabSz="446088" eaLnBrk="0" fontAlgn="base" hangingPunct="0">
              <a:spcBef>
                <a:spcPct val="0"/>
              </a:spcBef>
              <a:spcAft>
                <a:spcPct val="0"/>
              </a:spcAft>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 pos="9420225" algn="l"/>
              </a:tabLst>
              <a:defRPr>
                <a:solidFill>
                  <a:schemeClr val="bg1"/>
                </a:solidFill>
                <a:latin typeface="Arial" charset="0"/>
                <a:ea typeface="Microsoft YaHei" pitchFamily="34" charset="-122"/>
              </a:defRPr>
            </a:lvl7pPr>
            <a:lvl8pPr marL="3429000" indent="-228600" defTabSz="446088" eaLnBrk="0" fontAlgn="base" hangingPunct="0">
              <a:spcBef>
                <a:spcPct val="0"/>
              </a:spcBef>
              <a:spcAft>
                <a:spcPct val="0"/>
              </a:spcAft>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 pos="9420225" algn="l"/>
              </a:tabLst>
              <a:defRPr>
                <a:solidFill>
                  <a:schemeClr val="bg1"/>
                </a:solidFill>
                <a:latin typeface="Arial" charset="0"/>
                <a:ea typeface="Microsoft YaHei" pitchFamily="34" charset="-122"/>
              </a:defRPr>
            </a:lvl8pPr>
            <a:lvl9pPr marL="3886200" indent="-228600" defTabSz="446088" eaLnBrk="0" fontAlgn="base" hangingPunct="0">
              <a:spcBef>
                <a:spcPct val="0"/>
              </a:spcBef>
              <a:spcAft>
                <a:spcPct val="0"/>
              </a:spcAft>
              <a:tabLst>
                <a:tab pos="0" algn="l"/>
                <a:tab pos="444500" algn="l"/>
                <a:tab pos="893763" algn="l"/>
                <a:tab pos="1343025" algn="l"/>
                <a:tab pos="1790700" algn="l"/>
                <a:tab pos="2239963" algn="l"/>
                <a:tab pos="2689225" algn="l"/>
                <a:tab pos="3138488" algn="l"/>
                <a:tab pos="3586163" algn="l"/>
                <a:tab pos="4033838" algn="l"/>
                <a:tab pos="4483100" algn="l"/>
                <a:tab pos="4932363" algn="l"/>
                <a:tab pos="5380038" algn="l"/>
                <a:tab pos="5829300" algn="l"/>
                <a:tab pos="6278563" algn="l"/>
                <a:tab pos="6727825" algn="l"/>
                <a:tab pos="7175500" algn="l"/>
                <a:tab pos="7624763" algn="l"/>
                <a:tab pos="8072438" algn="l"/>
                <a:tab pos="8520113" algn="l"/>
                <a:tab pos="8969375" algn="l"/>
                <a:tab pos="8970963" algn="l"/>
                <a:tab pos="9420225" algn="l"/>
              </a:tabLst>
              <a:defRPr>
                <a:solidFill>
                  <a:schemeClr val="bg1"/>
                </a:solidFill>
                <a:latin typeface="Arial" charset="0"/>
                <a:ea typeface="Microsoft YaHei" pitchFamily="34" charset="-122"/>
              </a:defRPr>
            </a:lvl9pPr>
          </a:lstStyle>
          <a:p>
            <a:pPr algn="ctr" eaLnBrk="1">
              <a:lnSpc>
                <a:spcPct val="104000"/>
              </a:lnSpc>
              <a:buSzPct val="100000"/>
              <a:buFont typeface="Times New Roman" pitchFamily="18" charset="0"/>
              <a:buNone/>
            </a:pPr>
            <a:endParaRPr lang="en-US" altLang="uk-UA" sz="4000" b="1" dirty="0">
              <a:solidFill>
                <a:srgbClr val="000000"/>
              </a:solidFill>
              <a:latin typeface="Trebuchet MS" pitchFamily="34" charset="0"/>
            </a:endParaRPr>
          </a:p>
          <a:p>
            <a:pPr algn="ctr" eaLnBrk="1">
              <a:lnSpc>
                <a:spcPct val="104000"/>
              </a:lnSpc>
              <a:buSzPct val="100000"/>
              <a:buFont typeface="Times New Roman" pitchFamily="18" charset="0"/>
              <a:buNone/>
            </a:pPr>
            <a:endParaRPr lang="en-US" altLang="uk-UA" sz="4000" b="1" dirty="0">
              <a:solidFill>
                <a:srgbClr val="000000"/>
              </a:solidFill>
              <a:latin typeface="Trebuchet MS" pitchFamily="34" charset="0"/>
            </a:endParaRPr>
          </a:p>
          <a:p>
            <a:pPr algn="ctr" eaLnBrk="1">
              <a:lnSpc>
                <a:spcPct val="104000"/>
              </a:lnSpc>
              <a:buSzPct val="100000"/>
              <a:buFont typeface="Times New Roman" pitchFamily="18" charset="0"/>
              <a:buNone/>
            </a:pPr>
            <a:endParaRPr lang="en-US" altLang="uk-UA" sz="4000" b="1" dirty="0">
              <a:solidFill>
                <a:srgbClr val="000000"/>
              </a:solidFill>
              <a:latin typeface="Trebuchet MS" pitchFamily="34" charset="0"/>
            </a:endParaRPr>
          </a:p>
          <a:p>
            <a:pPr algn="ctr" eaLnBrk="1">
              <a:lnSpc>
                <a:spcPct val="104000"/>
              </a:lnSpc>
              <a:buSzPct val="100000"/>
              <a:buFont typeface="Times New Roman" pitchFamily="18" charset="0"/>
              <a:buNone/>
            </a:pPr>
            <a:endParaRPr lang="en-US" altLang="uk-UA" sz="4000" b="1" dirty="0">
              <a:solidFill>
                <a:srgbClr val="000000"/>
              </a:solidFill>
              <a:latin typeface="Trebuchet MS" pitchFamily="34" charset="0"/>
            </a:endParaRPr>
          </a:p>
          <a:p>
            <a:pPr algn="ctr" eaLnBrk="1">
              <a:lnSpc>
                <a:spcPct val="104000"/>
              </a:lnSpc>
              <a:buSzPct val="100000"/>
              <a:buFont typeface="Times New Roman" pitchFamily="18" charset="0"/>
              <a:buNone/>
            </a:pPr>
            <a:endParaRPr lang="en-US" altLang="uk-UA" sz="4000" b="1" dirty="0">
              <a:solidFill>
                <a:srgbClr val="000000"/>
              </a:solidFill>
              <a:latin typeface="Trebuchet MS" pitchFamily="34" charset="0"/>
            </a:endParaRPr>
          </a:p>
          <a:p>
            <a:pPr algn="ctr" eaLnBrk="1">
              <a:lnSpc>
                <a:spcPct val="104000"/>
              </a:lnSpc>
              <a:buSzPct val="100000"/>
              <a:buFont typeface="Times New Roman" pitchFamily="18" charset="0"/>
              <a:buNone/>
            </a:pPr>
            <a:endParaRPr lang="en-US" altLang="uk-UA" sz="4000" b="1" dirty="0">
              <a:solidFill>
                <a:srgbClr val="000000"/>
              </a:solidFill>
              <a:latin typeface="Trebuchet MS" pitchFamily="34" charset="0"/>
            </a:endParaRPr>
          </a:p>
          <a:p>
            <a:pPr algn="ctr" eaLnBrk="1">
              <a:lnSpc>
                <a:spcPct val="104000"/>
              </a:lnSpc>
              <a:buSzPct val="100000"/>
              <a:buFont typeface="Times New Roman" pitchFamily="18" charset="0"/>
              <a:buNone/>
            </a:pPr>
            <a:endParaRPr lang="en-US" altLang="uk-UA" sz="4000" b="1" dirty="0">
              <a:solidFill>
                <a:srgbClr val="000000"/>
              </a:solidFill>
              <a:latin typeface="Trebuchet MS" pitchFamily="34" charset="0"/>
            </a:endParaRPr>
          </a:p>
          <a:p>
            <a:pPr algn="ctr" eaLnBrk="1">
              <a:lnSpc>
                <a:spcPct val="104000"/>
              </a:lnSpc>
              <a:buSzPct val="100000"/>
              <a:buFont typeface="Times New Roman" pitchFamily="18" charset="0"/>
              <a:buNone/>
            </a:pPr>
            <a:endParaRPr lang="en-US" altLang="uk-UA" sz="4000" b="1" dirty="0">
              <a:solidFill>
                <a:srgbClr val="000000"/>
              </a:solidFill>
              <a:latin typeface="Trebuchet MS" pitchFamily="34" charset="0"/>
            </a:endParaRPr>
          </a:p>
          <a:p>
            <a:pPr algn="ctr" eaLnBrk="1">
              <a:lnSpc>
                <a:spcPct val="104000"/>
              </a:lnSpc>
              <a:buSzPct val="100000"/>
              <a:buFont typeface="Times New Roman" pitchFamily="18" charset="0"/>
              <a:buNone/>
            </a:pPr>
            <a:r>
              <a:rPr lang="en-US" altLang="uk-UA" sz="4000" b="1" dirty="0">
                <a:solidFill>
                  <a:srgbClr val="000000"/>
                </a:solidFill>
                <a:latin typeface="Trebuchet MS" pitchFamily="34" charset="0"/>
              </a:rPr>
              <a:t>QUESTIONS?</a:t>
            </a:r>
          </a:p>
          <a:p>
            <a:pPr algn="ctr" eaLnBrk="1">
              <a:lnSpc>
                <a:spcPct val="104000"/>
              </a:lnSpc>
              <a:buSzPct val="100000"/>
              <a:buFont typeface="Times New Roman" pitchFamily="18" charset="0"/>
              <a:buNone/>
            </a:pPr>
            <a:endParaRPr lang="en-US" altLang="uk-UA" sz="4000" b="1" dirty="0">
              <a:solidFill>
                <a:srgbClr val="000000"/>
              </a:solidFill>
              <a:latin typeface="Trebuchet MS" pitchFamily="34" charset="0"/>
            </a:endParaRPr>
          </a:p>
        </p:txBody>
      </p:sp>
      <p:pic>
        <p:nvPicPr>
          <p:cNvPr id="31749" name="Picture 8" descr="ANd9GcRbWIqqq-Y7xD4gBnmbN2CcvkFMJIaG6j5iE6I1qMAb-sjv8mvt6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5163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9003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solidFill>
                  <a:srgbClr val="FF0000"/>
                </a:solidFill>
              </a:rPr>
              <a:t>Do you think that critical thinking is equal to general academic abilities? </a:t>
            </a:r>
            <a:endParaRPr lang="uk-UA" dirty="0">
              <a:solidFill>
                <a:srgbClr val="FF0000"/>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441751351"/>
              </p:ext>
            </p:extLst>
          </p:nvPr>
        </p:nvGraphicFramePr>
        <p:xfrm>
          <a:off x="457200" y="1600200"/>
          <a:ext cx="8435280" cy="4863480"/>
        </p:xfrm>
        <a:graphic>
          <a:graphicData uri="http://schemas.openxmlformats.org/drawingml/2006/table">
            <a:tbl>
              <a:tblPr firstRow="1" bandRow="1">
                <a:tableStyleId>{5C22544A-7EE6-4342-B048-85BDC9FD1C3A}</a:tableStyleId>
              </a:tblPr>
              <a:tblGrid>
                <a:gridCol w="3774794">
                  <a:extLst>
                    <a:ext uri="{9D8B030D-6E8A-4147-A177-3AD203B41FA5}">
                      <a16:colId xmlns="" xmlns:a16="http://schemas.microsoft.com/office/drawing/2014/main" val="20000"/>
                    </a:ext>
                  </a:extLst>
                </a:gridCol>
                <a:gridCol w="4660486">
                  <a:extLst>
                    <a:ext uri="{9D8B030D-6E8A-4147-A177-3AD203B41FA5}">
                      <a16:colId xmlns="" xmlns:a16="http://schemas.microsoft.com/office/drawing/2014/main" val="20001"/>
                    </a:ext>
                  </a:extLst>
                </a:gridCol>
              </a:tblGrid>
              <a:tr h="748680">
                <a:tc>
                  <a:txBody>
                    <a:bodyPr/>
                    <a:lstStyle/>
                    <a:p>
                      <a:r>
                        <a:rPr lang="en-US" sz="3200" dirty="0"/>
                        <a:t>IQ</a:t>
                      </a:r>
                      <a:endParaRPr lang="uk-UA" sz="3200" dirty="0"/>
                    </a:p>
                  </a:txBody>
                  <a:tcPr/>
                </a:tc>
                <a:tc>
                  <a:txBody>
                    <a:bodyPr/>
                    <a:lstStyle/>
                    <a:p>
                      <a:r>
                        <a:rPr lang="en-US" sz="3200" dirty="0"/>
                        <a:t>Critical thinking</a:t>
                      </a:r>
                      <a:endParaRPr lang="uk-UA" sz="3200" dirty="0"/>
                    </a:p>
                  </a:txBody>
                  <a:tcPr/>
                </a:tc>
                <a:extLst>
                  <a:ext uri="{0D108BD9-81ED-4DB2-BD59-A6C34878D82A}">
                    <a16:rowId xmlns="" xmlns:a16="http://schemas.microsoft.com/office/drawing/2014/main" val="10000"/>
                  </a:ext>
                </a:extLst>
              </a:tr>
              <a:tr h="370840">
                <a:tc>
                  <a:txBody>
                    <a:bodyPr/>
                    <a:lstStyle/>
                    <a:p>
                      <a:r>
                        <a:rPr lang="en-US" sz="2400" dirty="0"/>
                        <a:t>- verbal memory;</a:t>
                      </a:r>
                    </a:p>
                    <a:p>
                      <a:r>
                        <a:rPr lang="en-US" sz="2400" dirty="0"/>
                        <a:t>- figural memory;</a:t>
                      </a:r>
                    </a:p>
                    <a:p>
                      <a:r>
                        <a:rPr lang="en-US" sz="2400" dirty="0"/>
                        <a:t>- logical thinking;</a:t>
                      </a:r>
                    </a:p>
                    <a:p>
                      <a:r>
                        <a:rPr lang="en-US" sz="2400" dirty="0"/>
                        <a:t>- figural-visual knowledge;</a:t>
                      </a:r>
                    </a:p>
                    <a:p>
                      <a:r>
                        <a:rPr lang="en-US" sz="2400" dirty="0"/>
                        <a:t>- numerical knowledge;</a:t>
                      </a:r>
                    </a:p>
                    <a:p>
                      <a:r>
                        <a:rPr lang="en-US" sz="2400" dirty="0"/>
                        <a:t>- general knowledge;</a:t>
                      </a:r>
                    </a:p>
                    <a:p>
                      <a:r>
                        <a:rPr lang="en-US" sz="2400" dirty="0"/>
                        <a:t>- attention level etc.</a:t>
                      </a:r>
                      <a:endParaRPr lang="uk-UA" sz="2400" dirty="0"/>
                    </a:p>
                  </a:txBody>
                  <a:tcPr/>
                </a:tc>
                <a:tc>
                  <a:txBody>
                    <a:bodyPr/>
                    <a:lstStyle/>
                    <a:p>
                      <a:r>
                        <a:rPr lang="en-US" sz="2400" dirty="0"/>
                        <a:t>- Understanding and use of oratory;</a:t>
                      </a:r>
                    </a:p>
                    <a:p>
                      <a:r>
                        <a:rPr lang="en-US" sz="2400" dirty="0"/>
                        <a:t>- Prediction and prevention of problems;</a:t>
                      </a:r>
                    </a:p>
                    <a:p>
                      <a:r>
                        <a:rPr lang="en-US" sz="2400" dirty="0"/>
                        <a:t>- Knowledge of  "logical fallacies“;</a:t>
                      </a:r>
                    </a:p>
                    <a:p>
                      <a:r>
                        <a:rPr lang="en-US" sz="2400" dirty="0"/>
                        <a:t>- Critical reading and writing style;</a:t>
                      </a:r>
                    </a:p>
                    <a:p>
                      <a:r>
                        <a:rPr lang="en-US" sz="2400" dirty="0"/>
                        <a:t>- Recognition of statistics manipulating;</a:t>
                      </a:r>
                    </a:p>
                    <a:p>
                      <a:r>
                        <a:rPr lang="en-US" sz="2400" dirty="0"/>
                        <a:t>- Recognition of manipulating in advertising and propaganda;</a:t>
                      </a:r>
                    </a:p>
                    <a:p>
                      <a:r>
                        <a:rPr lang="en-US" sz="2400" dirty="0"/>
                        <a:t>- Techniques of dishonest dispute etc.</a:t>
                      </a:r>
                      <a:endParaRPr lang="uk-UA" sz="2400" dirty="0"/>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480319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Заголовок 1"/>
          <p:cNvSpPr>
            <a:spLocks noGrp="1"/>
          </p:cNvSpPr>
          <p:nvPr>
            <p:ph type="title" idx="4294967295"/>
          </p:nvPr>
        </p:nvSpPr>
        <p:spPr>
          <a:xfrm>
            <a:off x="610506" y="1196752"/>
            <a:ext cx="8229600" cy="1067152"/>
          </a:xfrm>
        </p:spPr>
        <p:txBody>
          <a:bodyPr lIns="91301" tIns="45653" rIns="91301" bIns="45653">
            <a:normAutofit/>
          </a:bodyPr>
          <a:lstStyle/>
          <a:p>
            <a:pPr eaLnBrk="1" hangingPunct="1"/>
            <a:r>
              <a:rPr lang="en-US" altLang="uk-UA" sz="5400" b="1" dirty="0"/>
              <a:t>Thanks for your attention!</a:t>
            </a:r>
            <a:endParaRPr lang="ru-RU" altLang="uk-UA" sz="5400" b="1"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3" y="2816226"/>
            <a:ext cx="2754887" cy="3349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7404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solidFill>
                  <a:srgbClr val="FF0000"/>
                </a:solidFill>
              </a:rPr>
              <a:t>Definition</a:t>
            </a:r>
            <a:endParaRPr lang="uk-UA" dirty="0">
              <a:solidFill>
                <a:srgbClr val="FF0000"/>
              </a:solidFill>
            </a:endParaRPr>
          </a:p>
        </p:txBody>
      </p:sp>
      <p:sp>
        <p:nvSpPr>
          <p:cNvPr id="3" name="Объект 2"/>
          <p:cNvSpPr>
            <a:spLocks noGrp="1"/>
          </p:cNvSpPr>
          <p:nvPr>
            <p:ph idx="1"/>
          </p:nvPr>
        </p:nvSpPr>
        <p:spPr>
          <a:xfrm>
            <a:off x="457200" y="1600200"/>
            <a:ext cx="8229600" cy="5257800"/>
          </a:xfrm>
        </p:spPr>
        <p:txBody>
          <a:bodyPr>
            <a:normAutofit fontScale="77500" lnSpcReduction="20000"/>
          </a:bodyPr>
          <a:lstStyle/>
          <a:p>
            <a:pPr marL="0" indent="0">
              <a:buNone/>
            </a:pPr>
            <a:r>
              <a:rPr lang="en-US" dirty="0">
                <a:solidFill>
                  <a:srgbClr val="0070C0"/>
                </a:solidFill>
              </a:rPr>
              <a:t>Critical Thinking </a:t>
            </a:r>
            <a:r>
              <a:rPr lang="en-US" dirty="0"/>
              <a:t>is the analytical thinking which underlies all rational discourse and enquiry. It is characterized by meticulous and rigorous approach. As an academic discipline, it is unique in that it explicitly focuses on the processes involved in being rational. </a:t>
            </a:r>
            <a:r>
              <a:rPr lang="en-US" dirty="0">
                <a:solidFill>
                  <a:srgbClr val="0070C0"/>
                </a:solidFill>
              </a:rPr>
              <a:t>These processes include:</a:t>
            </a:r>
          </a:p>
          <a:p>
            <a:pPr marL="0" indent="0">
              <a:buNone/>
            </a:pPr>
            <a:r>
              <a:rPr lang="en-US" dirty="0">
                <a:solidFill>
                  <a:srgbClr val="0070C0"/>
                </a:solidFill>
              </a:rPr>
              <a:t>• analyzing arguments,</a:t>
            </a:r>
          </a:p>
          <a:p>
            <a:pPr marL="0" indent="0">
              <a:buNone/>
            </a:pPr>
            <a:r>
              <a:rPr lang="en-US" dirty="0">
                <a:solidFill>
                  <a:srgbClr val="0070C0"/>
                </a:solidFill>
              </a:rPr>
              <a:t>• judging the relevance and signiﬁcance of information,</a:t>
            </a:r>
          </a:p>
          <a:p>
            <a:pPr marL="0" indent="0">
              <a:buNone/>
            </a:pPr>
            <a:r>
              <a:rPr lang="en-US" dirty="0">
                <a:solidFill>
                  <a:srgbClr val="0070C0"/>
                </a:solidFill>
              </a:rPr>
              <a:t>• evaluating claims, inferences, arguments and explanations,</a:t>
            </a:r>
          </a:p>
          <a:p>
            <a:pPr marL="0" indent="0">
              <a:buNone/>
            </a:pPr>
            <a:r>
              <a:rPr lang="en-US" dirty="0">
                <a:solidFill>
                  <a:srgbClr val="0070C0"/>
                </a:solidFill>
              </a:rPr>
              <a:t>• constructing clear and coherent arguments,</a:t>
            </a:r>
          </a:p>
          <a:p>
            <a:pPr marL="0" indent="0">
              <a:buNone/>
            </a:pPr>
            <a:r>
              <a:rPr lang="en-US" dirty="0">
                <a:solidFill>
                  <a:srgbClr val="0070C0"/>
                </a:solidFill>
              </a:rPr>
              <a:t>• forming well-reasoned judgements and decisions.</a:t>
            </a:r>
          </a:p>
          <a:p>
            <a:pPr marL="0" indent="0">
              <a:buNone/>
            </a:pPr>
            <a:r>
              <a:rPr lang="en-US" dirty="0"/>
              <a:t>Being rational also requires an open-minded yet critical approach to one’s own thinking as well as that of others.</a:t>
            </a:r>
          </a:p>
          <a:p>
            <a:pPr marL="0" indent="0" algn="r">
              <a:buNone/>
            </a:pPr>
            <a:r>
              <a:rPr lang="en-US" i="1" dirty="0">
                <a:solidFill>
                  <a:srgbClr val="0070C0"/>
                </a:solidFill>
              </a:rPr>
              <a:t>(Black, 2012) </a:t>
            </a:r>
          </a:p>
        </p:txBody>
      </p:sp>
    </p:spTree>
    <p:extLst>
      <p:ext uri="{BB962C8B-B14F-4D97-AF65-F5344CB8AC3E}">
        <p14:creationId xmlns:p14="http://schemas.microsoft.com/office/powerpoint/2010/main" val="4113224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Autofit/>
          </a:bodyPr>
          <a:lstStyle/>
          <a:p>
            <a:r>
              <a:rPr lang="en-US" sz="3600" b="1" dirty="0">
                <a:solidFill>
                  <a:srgbClr val="002060"/>
                </a:solidFill>
              </a:rPr>
              <a:t>Comparison features of the ordinary and critical thinking (M. </a:t>
            </a:r>
            <a:r>
              <a:rPr lang="en-US" sz="3600" b="1" dirty="0" err="1">
                <a:solidFill>
                  <a:srgbClr val="002060"/>
                </a:solidFill>
              </a:rPr>
              <a:t>Lipman</a:t>
            </a:r>
            <a:r>
              <a:rPr lang="en-US" sz="3600" b="1" dirty="0">
                <a:solidFill>
                  <a:srgbClr val="002060"/>
                </a:solidFill>
              </a:rPr>
              <a:t>, 1988)</a:t>
            </a:r>
          </a:p>
        </p:txBody>
      </p:sp>
      <p:sp>
        <p:nvSpPr>
          <p:cNvPr id="7171" name="Rectangle 3"/>
          <p:cNvSpPr>
            <a:spLocks noGrp="1" noChangeArrowheads="1"/>
          </p:cNvSpPr>
          <p:nvPr>
            <p:ph type="body" idx="1"/>
          </p:nvPr>
        </p:nvSpPr>
        <p:spPr/>
        <p:txBody>
          <a:bodyPr/>
          <a:lstStyle/>
          <a:p>
            <a:pPr marL="0" indent="0" eaLnBrk="1" hangingPunct="1">
              <a:buSzPct val="200000"/>
              <a:buNone/>
            </a:pPr>
            <a:endParaRPr lang="en-US" dirty="0"/>
          </a:p>
        </p:txBody>
      </p:sp>
      <p:graphicFrame>
        <p:nvGraphicFramePr>
          <p:cNvPr id="2" name="Таблица 1"/>
          <p:cNvGraphicFramePr>
            <a:graphicFrameLocks noGrp="1"/>
          </p:cNvGraphicFramePr>
          <p:nvPr>
            <p:extLst>
              <p:ext uri="{D42A27DB-BD31-4B8C-83A1-F6EECF244321}">
                <p14:modId xmlns:p14="http://schemas.microsoft.com/office/powerpoint/2010/main" val="2511899759"/>
              </p:ext>
            </p:extLst>
          </p:nvPr>
        </p:nvGraphicFramePr>
        <p:xfrm>
          <a:off x="467544" y="1528786"/>
          <a:ext cx="8352928" cy="5293764"/>
        </p:xfrm>
        <a:graphic>
          <a:graphicData uri="http://schemas.openxmlformats.org/drawingml/2006/table">
            <a:tbl>
              <a:tblPr firstRow="1" bandRow="1">
                <a:tableStyleId>{5C22544A-7EE6-4342-B048-85BDC9FD1C3A}</a:tableStyleId>
              </a:tblPr>
              <a:tblGrid>
                <a:gridCol w="4176464">
                  <a:extLst>
                    <a:ext uri="{9D8B030D-6E8A-4147-A177-3AD203B41FA5}">
                      <a16:colId xmlns="" xmlns:a16="http://schemas.microsoft.com/office/drawing/2014/main" val="20000"/>
                    </a:ext>
                  </a:extLst>
                </a:gridCol>
                <a:gridCol w="4176464">
                  <a:extLst>
                    <a:ext uri="{9D8B030D-6E8A-4147-A177-3AD203B41FA5}">
                      <a16:colId xmlns="" xmlns:a16="http://schemas.microsoft.com/office/drawing/2014/main" val="20001"/>
                    </a:ext>
                  </a:extLst>
                </a:gridCol>
              </a:tblGrid>
              <a:tr h="527236">
                <a:tc>
                  <a:txBody>
                    <a:bodyPr/>
                    <a:lstStyle/>
                    <a:p>
                      <a:pPr marL="0" marR="0" lvl="0" indent="179388"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dirty="0">
                          <a:ln>
                            <a:noFill/>
                          </a:ln>
                          <a:solidFill>
                            <a:schemeClr val="tx1"/>
                          </a:solidFill>
                          <a:effectLst/>
                          <a:latin typeface="Arial" charset="0"/>
                        </a:rPr>
                        <a:t>Critical Thinking / Reasoning</a:t>
                      </a:r>
                      <a:r>
                        <a:rPr kumimoji="0" lang="ru-RU" sz="1800" b="0" i="0" u="none" strike="noStrike" cap="none" normalizeH="0" baseline="0" dirty="0">
                          <a:ln>
                            <a:noFill/>
                          </a:ln>
                          <a:solidFill>
                            <a:schemeClr val="tx1"/>
                          </a:solidFill>
                          <a:effectLst/>
                          <a:latin typeface="Arial" charset="0"/>
                        </a:rPr>
                        <a:t> </a:t>
                      </a:r>
                    </a:p>
                  </a:txBody>
                  <a:tcPr marL="0" marR="0" marT="0" marB="0" horzOverflow="overflow"/>
                </a:tc>
                <a:tc>
                  <a:txBody>
                    <a:bodyPr/>
                    <a:lstStyle/>
                    <a:p>
                      <a:pPr marL="0" marR="0" lvl="0" indent="179388"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dirty="0">
                          <a:ln>
                            <a:noFill/>
                          </a:ln>
                          <a:solidFill>
                            <a:schemeClr val="tx1"/>
                          </a:solidFill>
                          <a:effectLst/>
                          <a:latin typeface="Arial" charset="0"/>
                        </a:rPr>
                        <a:t>Ordinary Thinking</a:t>
                      </a:r>
                      <a:r>
                        <a:rPr kumimoji="0" lang="ru-RU" sz="1800" b="0" i="0" u="none" strike="noStrike" cap="none" normalizeH="0" baseline="0" dirty="0">
                          <a:ln>
                            <a:noFill/>
                          </a:ln>
                          <a:solidFill>
                            <a:schemeClr val="tx1"/>
                          </a:solidFill>
                          <a:effectLst/>
                          <a:latin typeface="Arial" charset="0"/>
                        </a:rPr>
                        <a:t> </a:t>
                      </a:r>
                    </a:p>
                  </a:txBody>
                  <a:tcPr marL="0" marR="0" marT="0" marB="0" horzOverflow="overflow"/>
                </a:tc>
                <a:extLst>
                  <a:ext uri="{0D108BD9-81ED-4DB2-BD59-A6C34878D82A}">
                    <a16:rowId xmlns="" xmlns:a16="http://schemas.microsoft.com/office/drawing/2014/main" val="10000"/>
                  </a:ext>
                </a:extLst>
              </a:tr>
              <a:tr h="527236">
                <a:tc>
                  <a:txBody>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Estimating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tc>
                  <a:txBody>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Guessing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extLst>
                  <a:ext uri="{0D108BD9-81ED-4DB2-BD59-A6C34878D82A}">
                    <a16:rowId xmlns="" xmlns:a16="http://schemas.microsoft.com/office/drawing/2014/main" val="10001"/>
                  </a:ext>
                </a:extLst>
              </a:tr>
              <a:tr h="527236">
                <a:tc>
                  <a:txBody>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Evaluating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tc>
                  <a:txBody>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Preferring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extLst>
                  <a:ext uri="{0D108BD9-81ED-4DB2-BD59-A6C34878D82A}">
                    <a16:rowId xmlns="" xmlns:a16="http://schemas.microsoft.com/office/drawing/2014/main" val="10002"/>
                  </a:ext>
                </a:extLst>
              </a:tr>
              <a:tr h="527236">
                <a:tc>
                  <a:txBody>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Classifying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tc>
                  <a:txBody>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Grouping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extLst>
                  <a:ext uri="{0D108BD9-81ED-4DB2-BD59-A6C34878D82A}">
                    <a16:rowId xmlns="" xmlns:a16="http://schemas.microsoft.com/office/drawing/2014/main" val="10003"/>
                  </a:ext>
                </a:extLst>
              </a:tr>
              <a:tr h="527236">
                <a:tc>
                  <a:txBody>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Assuming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tc>
                  <a:txBody>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Believing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extLst>
                  <a:ext uri="{0D108BD9-81ED-4DB2-BD59-A6C34878D82A}">
                    <a16:rowId xmlns="" xmlns:a16="http://schemas.microsoft.com/office/drawing/2014/main" val="10004"/>
                  </a:ext>
                </a:extLst>
              </a:tr>
              <a:tr h="527236">
                <a:tc>
                  <a:txBody>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Inferring logically</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tc>
                  <a:txBody>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Inferring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extLst>
                  <a:ext uri="{0D108BD9-81ED-4DB2-BD59-A6C34878D82A}">
                    <a16:rowId xmlns="" xmlns:a16="http://schemas.microsoft.com/office/drawing/2014/main" val="10005"/>
                  </a:ext>
                </a:extLst>
              </a:tr>
              <a:tr h="527236">
                <a:tc>
                  <a:txBody>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Grasping principles</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tc>
                  <a:txBody>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Associating concepts</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extLst>
                  <a:ext uri="{0D108BD9-81ED-4DB2-BD59-A6C34878D82A}">
                    <a16:rowId xmlns="" xmlns:a16="http://schemas.microsoft.com/office/drawing/2014/main" val="10006"/>
                  </a:ext>
                </a:extLst>
              </a:tr>
              <a:tr h="527236">
                <a:tc>
                  <a:txBody>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Hypothesizing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tc>
                  <a:txBody>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Supposing</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extLst>
                  <a:ext uri="{0D108BD9-81ED-4DB2-BD59-A6C34878D82A}">
                    <a16:rowId xmlns="" xmlns:a16="http://schemas.microsoft.com/office/drawing/2014/main" val="10007"/>
                  </a:ext>
                </a:extLst>
              </a:tr>
              <a:tr h="527236">
                <a:tc>
                  <a:txBody>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Noting relationships among other relationships</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tc>
                  <a:txBody>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Noting relationships</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extLst>
                  <a:ext uri="{0D108BD9-81ED-4DB2-BD59-A6C34878D82A}">
                    <a16:rowId xmlns="" xmlns:a16="http://schemas.microsoft.com/office/drawing/2014/main" val="10008"/>
                  </a:ext>
                </a:extLst>
              </a:tr>
              <a:tr h="527236">
                <a:tc>
                  <a:txBody>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Making judgments with criteria</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tc>
                  <a:txBody>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ysClr val="windowText" lastClr="000000"/>
                          </a:solidFill>
                          <a:effectLst/>
                          <a:latin typeface="Arial" charset="0"/>
                        </a:rPr>
                        <a:t>Making judgments without criteria</a:t>
                      </a:r>
                      <a:r>
                        <a:rPr kumimoji="0" lang="ru-RU" sz="1800" b="0" i="0" u="none" strike="noStrike" cap="none" normalizeH="0" baseline="0" dirty="0">
                          <a:ln>
                            <a:noFill/>
                          </a:ln>
                          <a:solidFill>
                            <a:sysClr val="windowText" lastClr="000000"/>
                          </a:solidFill>
                          <a:effectLst/>
                          <a:latin typeface="Arial" charset="0"/>
                        </a:rPr>
                        <a:t> </a:t>
                      </a:r>
                    </a:p>
                  </a:txBody>
                  <a:tcPr marL="0" marR="0" marT="0" marB="0" horzOverflow="overflow"/>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2935142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b="1" dirty="0">
                <a:solidFill>
                  <a:srgbClr val="002060"/>
                </a:solidFill>
              </a:rPr>
              <a:t>The main elements of critical thinking </a:t>
            </a:r>
            <a:endParaRPr lang="ru-RU" dirty="0">
              <a:solidFill>
                <a:srgbClr val="002060"/>
              </a:solidFill>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1484784"/>
            <a:ext cx="8122608"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1468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5184576" cy="1210146"/>
          </a:xfrm>
        </p:spPr>
        <p:txBody>
          <a:bodyPr>
            <a:normAutofit fontScale="90000"/>
          </a:bodyPr>
          <a:lstStyle/>
          <a:p>
            <a:r>
              <a:rPr lang="en-US" b="1" dirty="0">
                <a:solidFill>
                  <a:srgbClr val="002060"/>
                </a:solidFill>
              </a:rPr>
              <a:t>Critical reading and evaluation information </a:t>
            </a:r>
            <a:endParaRPr lang="ru-RU" dirty="0">
              <a:solidFill>
                <a:srgbClr val="002060"/>
              </a:solidFill>
            </a:endParaRPr>
          </a:p>
        </p:txBody>
      </p:sp>
      <p:sp>
        <p:nvSpPr>
          <p:cNvPr id="3" name="Содержимое 2"/>
          <p:cNvSpPr>
            <a:spLocks noGrp="1"/>
          </p:cNvSpPr>
          <p:nvPr>
            <p:ph idx="1"/>
          </p:nvPr>
        </p:nvSpPr>
        <p:spPr>
          <a:xfrm>
            <a:off x="323528" y="3356992"/>
            <a:ext cx="8245424" cy="3501008"/>
          </a:xfrm>
        </p:spPr>
        <p:txBody>
          <a:bodyPr>
            <a:normAutofit/>
          </a:bodyPr>
          <a:lstStyle/>
          <a:p>
            <a:pPr marL="0" indent="0">
              <a:buNone/>
            </a:pPr>
            <a:r>
              <a:rPr lang="en-US" sz="2800" dirty="0">
                <a:solidFill>
                  <a:srgbClr val="C00000"/>
                </a:solidFill>
              </a:rPr>
              <a:t>Who? </a:t>
            </a:r>
            <a:r>
              <a:rPr lang="en-US" sz="2800" dirty="0"/>
              <a:t>Look at the qualification of the authors and sources of experience. Whether they are experts in their field? Whether they are published anywhere else? Are they sponsoring  by someone or not? Were they cited by other specialists in their field? Is the publisher recognized and authoritative organization? Do they provide contact information?</a:t>
            </a:r>
            <a:endParaRPr lang="ru-RU" sz="2800"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096" y="1"/>
            <a:ext cx="3707904" cy="3250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67544" y="2132856"/>
            <a:ext cx="4680520" cy="954107"/>
          </a:xfrm>
          <a:prstGeom prst="rect">
            <a:avLst/>
          </a:prstGeom>
          <a:noFill/>
        </p:spPr>
        <p:txBody>
          <a:bodyPr wrap="square" rtlCol="0">
            <a:spAutoFit/>
          </a:bodyPr>
          <a:lstStyle/>
          <a:p>
            <a:r>
              <a:rPr lang="en-US" sz="2800" dirty="0">
                <a:solidFill>
                  <a:srgbClr val="FF0000"/>
                </a:solidFill>
              </a:rPr>
              <a:t>Use the criteria: Who? Why? What? When?</a:t>
            </a:r>
          </a:p>
        </p:txBody>
      </p:sp>
    </p:spTree>
    <p:extLst>
      <p:ext uri="{BB962C8B-B14F-4D97-AF65-F5344CB8AC3E}">
        <p14:creationId xmlns:p14="http://schemas.microsoft.com/office/powerpoint/2010/main" val="706450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260648"/>
            <a:ext cx="8229600" cy="4525963"/>
          </a:xfrm>
        </p:spPr>
        <p:txBody>
          <a:bodyPr/>
          <a:lstStyle/>
          <a:p>
            <a:pPr marL="0" lvl="0" indent="0">
              <a:buNone/>
            </a:pPr>
            <a:r>
              <a:rPr lang="en-US" sz="1800" dirty="0">
                <a:solidFill>
                  <a:srgbClr val="00B050"/>
                </a:solidFill>
              </a:rPr>
              <a:t> </a:t>
            </a:r>
            <a:r>
              <a:rPr lang="en-US" sz="2800" dirty="0">
                <a:solidFill>
                  <a:srgbClr val="00B050"/>
                </a:solidFill>
              </a:rPr>
              <a:t>Why? </a:t>
            </a:r>
            <a:r>
              <a:rPr lang="en-US" sz="2800" dirty="0">
                <a:solidFill>
                  <a:prstClr val="black"/>
                </a:solidFill>
              </a:rPr>
              <a:t>Look at the purpose of the information. Whether the information is intended to inform, persuade, or entertain? Is there sufficient evidence that there have been no complaints? Were the studies sponsored? Is this objective or biased? Who is the target audience? Is it use emotional language?</a:t>
            </a:r>
          </a:p>
        </p:txBody>
      </p:sp>
      <p:pic>
        <p:nvPicPr>
          <p:cNvPr id="2050" name="Picture 2" descr="Картинки по запросу propagan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6490" y="3429000"/>
            <a:ext cx="7715143" cy="3240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2871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260648"/>
            <a:ext cx="8229600" cy="4525963"/>
          </a:xfrm>
        </p:spPr>
        <p:txBody>
          <a:bodyPr/>
          <a:lstStyle/>
          <a:p>
            <a:pPr marL="0" lvl="0" indent="0">
              <a:buNone/>
            </a:pPr>
            <a:r>
              <a:rPr lang="en-US" dirty="0">
                <a:solidFill>
                  <a:srgbClr val="0070C0"/>
                </a:solidFill>
              </a:rPr>
              <a:t>What? </a:t>
            </a:r>
            <a:r>
              <a:rPr lang="en-US" dirty="0">
                <a:solidFill>
                  <a:prstClr val="black"/>
                </a:solidFill>
              </a:rPr>
              <a:t>Look at the relevance of the information. Does it provide information at the appropriate level for your needs? Is this true in terms of geographic location? Is this an original or a secondary material? What this material is focused on? How limited is the coverage?	</a:t>
            </a:r>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3686745"/>
            <a:ext cx="3173338" cy="3173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876723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2050</TotalTime>
  <Words>1798</Words>
  <Application>Microsoft Office PowerPoint</Application>
  <PresentationFormat>Экран (4:3)</PresentationFormat>
  <Paragraphs>207</Paragraphs>
  <Slides>30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Тема Office</vt:lpstr>
      <vt:lpstr>Course: Psychology of Communication Topic: Critical thinking</vt:lpstr>
      <vt:lpstr>Today’s learning outcomes</vt:lpstr>
      <vt:lpstr>Do you think that critical thinking is equal to general academic abilities? </vt:lpstr>
      <vt:lpstr>Definition</vt:lpstr>
      <vt:lpstr>Comparison features of the ordinary and critical thinking (M. Lipman, 1988)</vt:lpstr>
      <vt:lpstr>The main elements of critical thinking </vt:lpstr>
      <vt:lpstr>Critical reading and evaluation information </vt:lpstr>
      <vt:lpstr>Презентация PowerPoint</vt:lpstr>
      <vt:lpstr>Презентация PowerPoint</vt:lpstr>
      <vt:lpstr>Презентация PowerPoint</vt:lpstr>
      <vt:lpstr>Recommendations for effective report writing</vt:lpstr>
      <vt:lpstr>Academic style of writing </vt:lpstr>
      <vt:lpstr>Techniques of verbal and written persuasion </vt:lpstr>
      <vt:lpstr>Techniques of verbal and written persuasion (continuation)</vt:lpstr>
      <vt:lpstr>Techniques of verbal and written persuasion</vt:lpstr>
      <vt:lpstr>Techniques of verbal and written persuasion (continuation)</vt:lpstr>
      <vt:lpstr>Activity 1. Recognize rhetorical techniques </vt:lpstr>
      <vt:lpstr>Logical Fallacies</vt:lpstr>
      <vt:lpstr>Logical Fallacies Examples</vt:lpstr>
      <vt:lpstr>Logical Fallacies Examples (continuation)</vt:lpstr>
      <vt:lpstr> Logical Fallacies Examples (continuation)</vt:lpstr>
      <vt:lpstr>Logical Fallacies Examples (continuation)</vt:lpstr>
      <vt:lpstr>Logical Fallacies Examples</vt:lpstr>
      <vt:lpstr>Logical Fallacies Examples (continuation)</vt:lpstr>
      <vt:lpstr>Example of statistics manipulation</vt:lpstr>
      <vt:lpstr>Prevention of statistics manipulation</vt:lpstr>
      <vt:lpstr>Activity 2. The distinction between facts and opinions</vt:lpstr>
      <vt:lpstr>In conclusion…main about critical thinking</vt:lpstr>
      <vt:lpstr>Презентация PowerPoint</vt:lpstr>
      <vt:lpstr>Thanks for your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Psychology of Communication General topic: Basic principles of communication</dc:title>
  <dc:creator>Декан</dc:creator>
  <cp:lastModifiedBy>Декан</cp:lastModifiedBy>
  <cp:revision>59</cp:revision>
  <dcterms:created xsi:type="dcterms:W3CDTF">2019-10-10T11:39:53Z</dcterms:created>
  <dcterms:modified xsi:type="dcterms:W3CDTF">2020-03-12T13:20:05Z</dcterms:modified>
</cp:coreProperties>
</file>