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4660"/>
  </p:normalViewPr>
  <p:slideViewPr>
    <p:cSldViewPr>
      <p:cViewPr varScale="1">
        <p:scale>
          <a:sx n="98" d="100"/>
          <a:sy n="98" d="100"/>
        </p:scale>
        <p:origin x="28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E625C36-53D2-417A-B2D9-4CC2ED80A55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625C36-53D2-417A-B2D9-4CC2ED80A55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625C36-53D2-417A-B2D9-4CC2ED80A55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4C07DC3-6E98-49F1-BF38-DF745CF5D93C}" type="datetimeFigureOut">
              <a:rPr lang="ru-RU" smtClean="0"/>
              <a:pPr/>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E625C36-53D2-417A-B2D9-4CC2ED80A554}"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4C07DC3-6E98-49F1-BF38-DF745CF5D93C}" type="datetimeFigureOut">
              <a:rPr lang="ru-RU" smtClean="0"/>
              <a:pPr/>
              <a:t>13.04.2018</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E625C36-53D2-417A-B2D9-4CC2ED80A554}"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a:t>ПРОЦЕДУРА ТА ОСНОВНІ ХАРАКТЕРИСТИКИ </a:t>
            </a:r>
            <a:r>
              <a:rPr lang="ru-RU" dirty="0" smtClean="0"/>
              <a:t>ПСИХОЛОГІЧНОГО </a:t>
            </a:r>
            <a:r>
              <a:rPr lang="ru-RU" dirty="0"/>
              <a:t>ЕКСПЕРИМЕНТУ</a:t>
            </a:r>
          </a:p>
        </p:txBody>
      </p:sp>
      <p:sp>
        <p:nvSpPr>
          <p:cNvPr id="3" name="Подзаголовок 2"/>
          <p:cNvSpPr>
            <a:spLocks noGrp="1"/>
          </p:cNvSpPr>
          <p:nvPr>
            <p:ph type="subTitle" idx="1"/>
          </p:nvPr>
        </p:nvSpPr>
        <p:spPr>
          <a:xfrm>
            <a:off x="533400" y="3228536"/>
            <a:ext cx="7854696" cy="3343736"/>
          </a:xfrm>
        </p:spPr>
        <p:txBody>
          <a:bodyPr>
            <a:normAutofit fontScale="77500" lnSpcReduction="20000"/>
          </a:bodyPr>
          <a:lstStyle/>
          <a:p>
            <a:pPr algn="l"/>
            <a:r>
              <a:rPr lang="ru-RU" b="1" dirty="0" smtClean="0">
                <a:effectLst>
                  <a:outerShdw blurRad="38100" dist="38100" dir="2700000" algn="tl">
                    <a:srgbClr val="000000">
                      <a:alpha val="43137"/>
                    </a:srgbClr>
                  </a:outerShdw>
                </a:effectLst>
              </a:rPr>
              <a:t>	</a:t>
            </a:r>
            <a:r>
              <a:rPr lang="uk-UA" dirty="0" smtClean="0">
                <a:solidFill>
                  <a:schemeClr val="bg1"/>
                </a:solidFill>
                <a:effectLst>
                  <a:outerShdw blurRad="38100" dist="38100" dir="2700000" algn="tl">
                    <a:srgbClr val="000000">
                      <a:alpha val="43137"/>
                    </a:srgbClr>
                  </a:outerShdw>
                </a:effectLst>
              </a:rPr>
              <a:t>Мета:</a:t>
            </a:r>
            <a:r>
              <a:rPr lang="uk-UA" b="1" dirty="0" smtClean="0">
                <a:effectLst>
                  <a:outerShdw blurRad="38100" dist="38100" dir="2700000" algn="tl">
                    <a:srgbClr val="000000">
                      <a:alpha val="43137"/>
                    </a:srgbClr>
                  </a:outerShdw>
                </a:effectLst>
              </a:rPr>
              <a:t> визначення основних процедурних характеристик психологічного експерименту.</a:t>
            </a:r>
          </a:p>
          <a:p>
            <a:pPr algn="l"/>
            <a:r>
              <a:rPr lang="uk-UA" b="1" dirty="0" smtClean="0">
                <a:effectLst>
                  <a:outerShdw blurRad="38100" dist="38100" dir="2700000" algn="tl">
                    <a:srgbClr val="000000">
                      <a:alpha val="43137"/>
                    </a:srgbClr>
                  </a:outerShdw>
                </a:effectLst>
              </a:rPr>
              <a:t>	</a:t>
            </a:r>
            <a:r>
              <a:rPr lang="uk-UA" b="1" i="1" dirty="0" smtClean="0">
                <a:solidFill>
                  <a:schemeClr val="bg1"/>
                </a:solidFill>
                <a:effectLst>
                  <a:outerShdw blurRad="38100" dist="38100" dir="2700000" algn="tl">
                    <a:srgbClr val="000000">
                      <a:alpha val="43137"/>
                    </a:srgbClr>
                  </a:outerShdw>
                </a:effectLst>
              </a:rPr>
              <a:t>Основні поняття: </a:t>
            </a:r>
            <a:r>
              <a:rPr lang="uk-UA" b="1" dirty="0" smtClean="0">
                <a:effectLst>
                  <a:outerShdw blurRad="38100" dist="38100" dir="2700000" algn="tl">
                    <a:srgbClr val="000000">
                      <a:alpha val="43137"/>
                    </a:srgbClr>
                  </a:outerShdw>
                </a:effectLst>
              </a:rPr>
              <a:t>організація дослідження, ідеальне дослідження, </a:t>
            </a:r>
            <a:r>
              <a:rPr lang="uk-UA" b="1" dirty="0" err="1" smtClean="0">
                <a:effectLst>
                  <a:outerShdw blurRad="38100" dist="38100" dir="2700000" algn="tl">
                    <a:srgbClr val="000000">
                      <a:alpha val="43137"/>
                    </a:srgbClr>
                  </a:outerShdw>
                </a:effectLst>
              </a:rPr>
              <a:t>експлораторний</a:t>
            </a:r>
            <a:r>
              <a:rPr lang="uk-UA" b="1" dirty="0" smtClean="0">
                <a:effectLst>
                  <a:outerShdw blurRad="38100" dist="38100" dir="2700000" algn="tl">
                    <a:srgbClr val="000000">
                      <a:alpha val="43137"/>
                    </a:srgbClr>
                  </a:outerShdw>
                </a:effectLst>
              </a:rPr>
              <a:t> і </a:t>
            </a:r>
            <a:r>
              <a:rPr lang="uk-UA" b="1" dirty="0" err="1" smtClean="0">
                <a:effectLst>
                  <a:outerShdw blurRad="38100" dist="38100" dir="2700000" algn="tl">
                    <a:srgbClr val="000000">
                      <a:alpha val="43137"/>
                    </a:srgbClr>
                  </a:outerShdw>
                </a:effectLst>
              </a:rPr>
              <a:t>конфірматорний</a:t>
            </a:r>
            <a:r>
              <a:rPr lang="uk-UA" b="1" dirty="0" smtClean="0">
                <a:effectLst>
                  <a:outerShdw blurRad="38100" dist="38100" dir="2700000" algn="tl">
                    <a:srgbClr val="000000">
                      <a:alpha val="43137"/>
                    </a:srgbClr>
                  </a:outerShdw>
                </a:effectLst>
              </a:rPr>
              <a:t> експерименти, польове дослідження, істинний експеримент, </a:t>
            </a:r>
            <a:r>
              <a:rPr lang="uk-UA" b="1" dirty="0" err="1" smtClean="0">
                <a:effectLst>
                  <a:outerShdw blurRad="38100" dist="38100" dir="2700000" algn="tl">
                    <a:srgbClr val="000000">
                      <a:alpha val="43137"/>
                    </a:srgbClr>
                  </a:outerShdw>
                </a:effectLst>
              </a:rPr>
              <a:t>квазіексперімент</a:t>
            </a:r>
            <a:r>
              <a:rPr lang="uk-UA" b="1" dirty="0" smtClean="0">
                <a:effectLst>
                  <a:outerShdw blurRad="38100" dist="38100" dir="2700000" algn="tl">
                    <a:srgbClr val="000000">
                      <a:alpha val="43137"/>
                    </a:srgbClr>
                  </a:outerShdw>
                </a:effectLst>
              </a:rPr>
              <a:t>, популяція, вибірка, залежна змінна, незалежна змінна, зовнішня змінна, додаткова змінна, експериментальний план, валідність, контрольна група, репрезентативне і наближене моделювання , рандомізація, відбір і розподіл, відстрочений вимір, функціональна і причинна залежність, ефект зміщення, контроль змінних, балансировка, контрбалансировка.</a:t>
            </a:r>
            <a:endParaRPr lang="uk-U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00108"/>
            <a:ext cx="8229600" cy="5324492"/>
          </a:xfrm>
        </p:spPr>
        <p:txBody>
          <a:bodyPr>
            <a:normAutofit/>
          </a:bodyPr>
          <a:lstStyle/>
          <a:p>
            <a:r>
              <a:rPr lang="uk-UA" b="1" dirty="0" smtClean="0"/>
              <a:t>Внутрішня валідність </a:t>
            </a:r>
            <a:r>
              <a:rPr lang="uk-UA" dirty="0" smtClean="0"/>
              <a:t>характеризує міру впливу незалежної змінної на залежну по відношенню до інших факторів, тобто внутрішня валідність тим вище, чим більша ймовірність того, що експериментальний ефект (зміна залежної змінної) викликаний зміною саме незалежної змінної.</a:t>
            </a:r>
          </a:p>
          <a:p>
            <a:r>
              <a:rPr lang="uk-UA" b="1" dirty="0" smtClean="0"/>
              <a:t>Зовнішня валідність </a:t>
            </a:r>
            <a:r>
              <a:rPr lang="uk-UA" dirty="0" smtClean="0"/>
              <a:t>- міра відповідності експериментальної процедури реальності, впливає на можливість перенесення результатів з лабораторних умов на реальні процеси і узагальнення їх на інші сфери реальності.</a:t>
            </a:r>
            <a:endParaRPr lang="uk-U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4000" dirty="0" smtClean="0"/>
              <a:t>Фактори, що порушують внутрішню валідність (Д. </a:t>
            </a:r>
            <a:r>
              <a:rPr lang="uk-UA" sz="4000" dirty="0" err="1" smtClean="0"/>
              <a:t>Кемпбелл</a:t>
            </a:r>
            <a:r>
              <a:rPr lang="uk-UA" sz="4000" dirty="0" smtClean="0"/>
              <a:t>)</a:t>
            </a:r>
            <a:endParaRPr lang="uk-UA" sz="4000" dirty="0"/>
          </a:p>
        </p:txBody>
      </p:sp>
      <p:sp>
        <p:nvSpPr>
          <p:cNvPr id="3" name="Содержимое 2"/>
          <p:cNvSpPr>
            <a:spLocks noGrp="1"/>
          </p:cNvSpPr>
          <p:nvPr>
            <p:ph idx="1"/>
          </p:nvPr>
        </p:nvSpPr>
        <p:spPr/>
        <p:txBody>
          <a:bodyPr>
            <a:normAutofit fontScale="85000" lnSpcReduction="10000"/>
          </a:bodyPr>
          <a:lstStyle/>
          <a:p>
            <a:pPr>
              <a:buNone/>
            </a:pPr>
            <a:r>
              <a:rPr lang="uk-UA" i="1" dirty="0" smtClean="0"/>
              <a:t>Перша група - фактори вибірки.</a:t>
            </a:r>
          </a:p>
          <a:p>
            <a:pPr>
              <a:buNone/>
            </a:pPr>
            <a:r>
              <a:rPr lang="uk-UA" dirty="0" smtClean="0"/>
              <a:t>1. Селекція - нееквівалентність груп за складом, яка викликає систематичну помилку в результатах.</a:t>
            </a:r>
          </a:p>
          <a:p>
            <a:pPr>
              <a:buNone/>
            </a:pPr>
            <a:r>
              <a:rPr lang="uk-UA" dirty="0" smtClean="0"/>
              <a:t>2. Статистична регресія - окремий випадок помилки селекції, коли групи відбиралися на основі "крайніх" показників (інакше кажучи  - кореляція через неоднорідність групи).</a:t>
            </a:r>
          </a:p>
          <a:p>
            <a:pPr>
              <a:buNone/>
            </a:pPr>
            <a:r>
              <a:rPr lang="uk-UA" dirty="0" smtClean="0"/>
              <a:t>3. Експериментальний відсів - нерівномірне вибування досліджуваних з порівнюваних груп, що призводить до нееквівалентності груп за складом.</a:t>
            </a:r>
          </a:p>
          <a:p>
            <a:pPr>
              <a:buNone/>
            </a:pPr>
            <a:r>
              <a:rPr lang="uk-UA" dirty="0" smtClean="0"/>
              <a:t>4. Природний розвиток - зміна досліджуваних, що є наслідком плину часу, без зв'язку з конкретними подіями: зміна стану (голод, втома, хвороба тощо.), властивостей індивіда (вікові зміни, накопичення досвіду та ін.).</a:t>
            </a:r>
            <a:endParaRPr lang="uk-UA"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71546"/>
            <a:ext cx="8229600" cy="5253054"/>
          </a:xfrm>
        </p:spPr>
        <p:txBody>
          <a:bodyPr>
            <a:normAutofit/>
          </a:bodyPr>
          <a:lstStyle/>
          <a:p>
            <a:pPr>
              <a:buNone/>
            </a:pPr>
            <a:r>
              <a:rPr lang="uk-UA" i="1" dirty="0" smtClean="0"/>
              <a:t>Друга група-побічні змінні, вплив яких призводить до наступних ефектів:</a:t>
            </a:r>
          </a:p>
          <a:p>
            <a:pPr>
              <a:buNone/>
            </a:pPr>
            <a:r>
              <a:rPr lang="uk-UA" dirty="0" smtClean="0"/>
              <a:t>1. Ефект "історії" - конкретні події, що відбуваються в період між початковим і підсумковим тестуванням, крім експериментального впливу.</a:t>
            </a:r>
          </a:p>
          <a:p>
            <a:pPr>
              <a:buNone/>
            </a:pPr>
            <a:r>
              <a:rPr lang="uk-UA" dirty="0" smtClean="0"/>
              <a:t>2. Ефект тестування - вплив попереднього тестування на результат підсумкового.</a:t>
            </a:r>
          </a:p>
          <a:p>
            <a:pPr>
              <a:buNone/>
            </a:pPr>
            <a:r>
              <a:rPr lang="uk-UA" dirty="0" smtClean="0"/>
              <a:t>3. Інструментальна похибка - визначається надійністю методу фіксації поведінки випробуваного, тобто надійність тесту.</a:t>
            </a:r>
          </a:p>
          <a:p>
            <a:pPr>
              <a:buNone/>
            </a:pPr>
            <a:r>
              <a:rPr lang="uk-UA" dirty="0" smtClean="0"/>
              <a:t>4. Взаємодія факторів: відбору, природного розвитку, історії (різні історії експериментальних груп) та ін.</a:t>
            </a:r>
            <a:endParaRPr lang="uk-U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800" dirty="0" smtClean="0"/>
              <a:t>Фактори, що порушують зовнішню валідність, - особливості експерименту, які не можна подолати, що відрізняють його від реальної ситуації. Причини порушення зовнішньої валідності (Д. </a:t>
            </a:r>
            <a:r>
              <a:rPr lang="uk-UA" sz="2800" dirty="0" err="1" smtClean="0"/>
              <a:t>Кемпбелл</a:t>
            </a:r>
            <a:r>
              <a:rPr lang="uk-UA" sz="2800" dirty="0" smtClean="0"/>
              <a:t>):</a:t>
            </a:r>
            <a:endParaRPr lang="uk-UA" sz="2800" dirty="0"/>
          </a:p>
        </p:txBody>
      </p:sp>
      <p:sp>
        <p:nvSpPr>
          <p:cNvPr id="3" name="Содержимое 2"/>
          <p:cNvSpPr>
            <a:spLocks noGrp="1"/>
          </p:cNvSpPr>
          <p:nvPr>
            <p:ph idx="1"/>
          </p:nvPr>
        </p:nvSpPr>
        <p:spPr>
          <a:xfrm>
            <a:off x="457200" y="2214554"/>
            <a:ext cx="8229600" cy="4110046"/>
          </a:xfrm>
        </p:spPr>
        <p:txBody>
          <a:bodyPr>
            <a:normAutofit fontScale="85000" lnSpcReduction="20000"/>
          </a:bodyPr>
          <a:lstStyle/>
          <a:p>
            <a:pPr>
              <a:buNone/>
            </a:pPr>
            <a:r>
              <a:rPr lang="ru-RU" dirty="0"/>
              <a:t>1. </a:t>
            </a:r>
            <a:r>
              <a:rPr lang="uk-UA" dirty="0" smtClean="0"/>
              <a:t>Ефект тестування - зменшення або збільшення сприйнятливості досліджуваних до експериментального впливу під впливом тестування.</a:t>
            </a:r>
          </a:p>
          <a:p>
            <a:pPr>
              <a:buNone/>
            </a:pPr>
            <a:r>
              <a:rPr lang="uk-UA" dirty="0" smtClean="0"/>
              <a:t>2. Умови проведення дослідження. Вони викликають реакцію випробуваного на експеримент. Отже, його дані не можна переносити на осіб, які не брали участі в експерименті.</a:t>
            </a:r>
          </a:p>
          <a:p>
            <a:pPr>
              <a:buNone/>
            </a:pPr>
            <a:r>
              <a:rPr lang="uk-UA" dirty="0" smtClean="0"/>
              <a:t>3. Взаємодія чинників відбору і змісту експериментального впливу. Їх наслідки- артефакти (в експериментах з добровольцями або випробуваними, які беруть участь з примусу).</a:t>
            </a:r>
          </a:p>
          <a:p>
            <a:pPr>
              <a:buNone/>
            </a:pPr>
            <a:r>
              <a:rPr lang="uk-UA" dirty="0" smtClean="0"/>
              <a:t>4. Інтерференція експериментальних впливів. Досліджувані володіють пам'яттю і здатністю до навчання, які впливають на виникнення ефектів в експериментах, що складаються з декількох серій.</a:t>
            </a:r>
            <a:endParaRPr lang="uk-UA"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800" dirty="0" smtClean="0"/>
              <a:t>Експериментатор повинен контролювати зовнішні ("інші") змінні експериментальної ситуації. Зовнішні змінні:</a:t>
            </a:r>
            <a:endParaRPr lang="uk-UA" sz="2800" dirty="0"/>
          </a:p>
        </p:txBody>
      </p:sp>
      <p:sp>
        <p:nvSpPr>
          <p:cNvPr id="3" name="Содержимое 2"/>
          <p:cNvSpPr>
            <a:spLocks noGrp="1"/>
          </p:cNvSpPr>
          <p:nvPr>
            <p:ph idx="1"/>
          </p:nvPr>
        </p:nvSpPr>
        <p:spPr/>
        <p:txBody>
          <a:bodyPr>
            <a:normAutofit/>
          </a:bodyPr>
          <a:lstStyle/>
          <a:p>
            <a:pPr>
              <a:buNone/>
            </a:pPr>
            <a:r>
              <a:rPr lang="ru-RU" dirty="0"/>
              <a:t>1) </a:t>
            </a:r>
            <a:r>
              <a:rPr lang="uk-UA" dirty="0" smtClean="0"/>
              <a:t>побічні змінні, які породжують систематичне зміщення, що веде до появи ненадійних даних (фактор часу, фактор завдання, індивідуальні особливості досліджуваних);</a:t>
            </a:r>
          </a:p>
          <a:p>
            <a:pPr>
              <a:buNone/>
            </a:pPr>
            <a:r>
              <a:rPr lang="uk-UA" dirty="0" smtClean="0"/>
              <a:t>2) додаткові змінні, які є важливими для досліджуваного зв'язку між причиною і наслідком. При перевірці гіпотези рівень додаткової змінної повинен відповідати її рівню в досліджуваній реальності.</a:t>
            </a:r>
            <a:endParaRPr lang="uk-UA"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Прийоми контролю впливу зовнішніх ("інших") змінних:</a:t>
            </a:r>
            <a:endParaRPr lang="uk-UA" dirty="0"/>
          </a:p>
        </p:txBody>
      </p:sp>
      <p:sp>
        <p:nvSpPr>
          <p:cNvPr id="3" name="Содержимое 2"/>
          <p:cNvSpPr>
            <a:spLocks noGrp="1"/>
          </p:cNvSpPr>
          <p:nvPr>
            <p:ph idx="1"/>
          </p:nvPr>
        </p:nvSpPr>
        <p:spPr/>
        <p:txBody>
          <a:bodyPr/>
          <a:lstStyle/>
          <a:p>
            <a:pPr>
              <a:buNone/>
            </a:pPr>
            <a:r>
              <a:rPr lang="ru-RU" dirty="0"/>
              <a:t>1) </a:t>
            </a:r>
            <a:r>
              <a:rPr lang="uk-UA" dirty="0" smtClean="0"/>
              <a:t>елімінація зовнішніх змінних;</a:t>
            </a:r>
          </a:p>
          <a:p>
            <a:pPr>
              <a:buNone/>
            </a:pPr>
            <a:r>
              <a:rPr lang="uk-UA" dirty="0" smtClean="0"/>
              <a:t>2) константність умов;</a:t>
            </a:r>
          </a:p>
          <a:p>
            <a:pPr>
              <a:buNone/>
            </a:pPr>
            <a:r>
              <a:rPr lang="uk-UA" dirty="0" smtClean="0"/>
              <a:t>3) балансировка;</a:t>
            </a:r>
          </a:p>
          <a:p>
            <a:pPr>
              <a:buNone/>
            </a:pPr>
            <a:r>
              <a:rPr lang="uk-UA" dirty="0" smtClean="0"/>
              <a:t>4) контрбалансировка;</a:t>
            </a:r>
          </a:p>
          <a:p>
            <a:pPr>
              <a:buNone/>
            </a:pPr>
            <a:r>
              <a:rPr lang="uk-UA" dirty="0" smtClean="0"/>
              <a:t>5) рандомізація.</a:t>
            </a:r>
            <a:endParaRPr lang="uk-U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57232"/>
            <a:ext cx="8229600" cy="5467368"/>
          </a:xfrm>
        </p:spPr>
        <p:txBody>
          <a:bodyPr>
            <a:normAutofit/>
          </a:bodyPr>
          <a:lstStyle/>
          <a:p>
            <a:r>
              <a:rPr lang="uk-UA" i="1" dirty="0" smtClean="0"/>
              <a:t>Елімінація. </a:t>
            </a:r>
            <a:r>
              <a:rPr lang="uk-UA" dirty="0" smtClean="0"/>
              <a:t>Конструювання експериментальної ситуації таким чином, щоб виключити присутність в ній зовнішньої змінної. Неможливо елімінувати вплив таких змінних, як стать, вік або інтелект.</a:t>
            </a:r>
          </a:p>
          <a:p>
            <a:r>
              <a:rPr lang="uk-UA" i="1" dirty="0" smtClean="0"/>
              <a:t>Створення константних умов. </a:t>
            </a:r>
            <a:r>
              <a:rPr lang="uk-UA" dirty="0" smtClean="0"/>
              <a:t>Вплив зовнішньої змінної залишається незмінним на всіх досліджуваних, при всіх значеннях незалежної змінної і протягом усього експерименту. Не можна повністю уникнути ефекту зміщення: дані, отримані при константних значеннях зовнішніх змінних, можна переносити тільки на ті реальні ситуації, в яких значення зовнішніх змінних такі ж, якими вони були при дослідженні.</a:t>
            </a:r>
            <a:endParaRPr lang="uk-U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694430"/>
          </a:xfrm>
        </p:spPr>
        <p:txBody>
          <a:bodyPr>
            <a:normAutofit fontScale="90000"/>
          </a:bodyPr>
          <a:lstStyle/>
          <a:p>
            <a:r>
              <a:rPr lang="ru-RU" dirty="0" smtClean="0"/>
              <a:t>Балансировка </a:t>
            </a:r>
            <a:endParaRPr lang="ru-RU" dirty="0"/>
          </a:p>
        </p:txBody>
      </p:sp>
      <p:sp>
        <p:nvSpPr>
          <p:cNvPr id="3" name="Содержимое 2"/>
          <p:cNvSpPr>
            <a:spLocks noGrp="1"/>
          </p:cNvSpPr>
          <p:nvPr>
            <p:ph idx="1"/>
          </p:nvPr>
        </p:nvSpPr>
        <p:spPr>
          <a:xfrm>
            <a:off x="453683" y="1056195"/>
            <a:ext cx="8229600" cy="4967302"/>
          </a:xfrm>
        </p:spPr>
        <p:txBody>
          <a:bodyPr/>
          <a:lstStyle/>
          <a:p>
            <a:pPr>
              <a:buNone/>
            </a:pPr>
            <a:r>
              <a:rPr lang="ru-RU" sz="1800" i="1" dirty="0" smtClean="0"/>
              <a:t>Балансировка</a:t>
            </a:r>
            <a:r>
              <a:rPr lang="uk-UA" sz="1800" i="1" dirty="0" smtClean="0"/>
              <a:t>. </a:t>
            </a:r>
            <a:r>
              <a:rPr lang="uk-UA" sz="1800" dirty="0" smtClean="0"/>
              <a:t>Балансировка застосовується в двох ситуаціях: 1) неможливо ідентифікувати зовнішню змінну; 2) зовнішню змінну можна ідентифікувати і використовувати спеціальний алгоритм для її контролю.</a:t>
            </a:r>
          </a:p>
          <a:p>
            <a:pPr>
              <a:buNone/>
            </a:pPr>
            <a:r>
              <a:rPr lang="ru-RU" sz="1800" dirty="0" smtClean="0"/>
              <a:t>1</a:t>
            </a:r>
            <a:r>
              <a:rPr lang="ru-RU" sz="1800" dirty="0"/>
              <a:t>. </a:t>
            </a:r>
            <a:r>
              <a:rPr lang="uk-UA" sz="1800" dirty="0" smtClean="0"/>
              <a:t>Спосіб балансування з застосуванням контрольної групи:</a:t>
            </a:r>
          </a:p>
          <a:p>
            <a:pPr marL="514350" indent="-514350">
              <a:buNone/>
            </a:pPr>
            <a:endParaRPr lang="uk-UA" sz="1800" dirty="0" smtClean="0"/>
          </a:p>
          <a:p>
            <a:pPr marL="514350" indent="-514350">
              <a:buNone/>
            </a:pPr>
            <a:endParaRPr lang="ru-RU" sz="1800" dirty="0" smtClean="0"/>
          </a:p>
          <a:p>
            <a:pPr>
              <a:buNone/>
            </a:pPr>
            <a:endParaRPr lang="ru-RU" sz="1800" dirty="0" smtClean="0"/>
          </a:p>
          <a:p>
            <a:pPr>
              <a:buNone/>
            </a:pPr>
            <a:endParaRPr lang="ru-RU" sz="1800" dirty="0" smtClean="0"/>
          </a:p>
          <a:p>
            <a:pPr>
              <a:buNone/>
            </a:pPr>
            <a:endParaRPr lang="ru-RU" sz="1800" dirty="0" smtClean="0"/>
          </a:p>
          <a:p>
            <a:pPr>
              <a:buNone/>
            </a:pPr>
            <a:r>
              <a:rPr lang="ru-RU" sz="1800" dirty="0" smtClean="0"/>
              <a:t>2</a:t>
            </a:r>
            <a:r>
              <a:rPr lang="uk-UA" sz="1800" dirty="0" smtClean="0"/>
              <a:t>. Спосіб балансування з виділенням ефекту зовнішньої змінної:</a:t>
            </a:r>
            <a:endParaRPr lang="uk-UA" dirty="0" smtClean="0"/>
          </a:p>
        </p:txBody>
      </p:sp>
      <p:sp>
        <p:nvSpPr>
          <p:cNvPr id="7" name="TextBox 6"/>
          <p:cNvSpPr txBox="1"/>
          <p:nvPr/>
        </p:nvSpPr>
        <p:spPr>
          <a:xfrm>
            <a:off x="1043608" y="2627084"/>
            <a:ext cx="2592288" cy="369332"/>
          </a:xfrm>
          <a:prstGeom prst="rect">
            <a:avLst/>
          </a:prstGeom>
          <a:noFill/>
        </p:spPr>
        <p:txBody>
          <a:bodyPr wrap="square" rtlCol="0">
            <a:spAutoFit/>
          </a:bodyPr>
          <a:lstStyle/>
          <a:p>
            <a:r>
              <a:rPr lang="ru-RU" sz="900" dirty="0" err="1" smtClean="0"/>
              <a:t>Експериментальна</a:t>
            </a:r>
            <a:r>
              <a:rPr lang="ru-RU" sz="900" dirty="0" smtClean="0"/>
              <a:t> </a:t>
            </a:r>
          </a:p>
          <a:p>
            <a:r>
              <a:rPr lang="ru-RU" sz="900" dirty="0" err="1" smtClean="0"/>
              <a:t>група</a:t>
            </a:r>
            <a:endParaRPr lang="ru-RU" sz="900" dirty="0"/>
          </a:p>
        </p:txBody>
      </p:sp>
      <p:sp>
        <p:nvSpPr>
          <p:cNvPr id="8" name="TextBox 7"/>
          <p:cNvSpPr txBox="1"/>
          <p:nvPr/>
        </p:nvSpPr>
        <p:spPr>
          <a:xfrm>
            <a:off x="2444755" y="2379164"/>
            <a:ext cx="2123728" cy="1061829"/>
          </a:xfrm>
          <a:prstGeom prst="rect">
            <a:avLst/>
          </a:prstGeom>
          <a:noFill/>
        </p:spPr>
        <p:txBody>
          <a:bodyPr wrap="square" rtlCol="0">
            <a:spAutoFit/>
          </a:bodyPr>
          <a:lstStyle/>
          <a:p>
            <a:r>
              <a:rPr lang="ru-RU" sz="900" dirty="0" err="1" smtClean="0"/>
              <a:t>Зовн</a:t>
            </a:r>
            <a:r>
              <a:rPr lang="uk-UA" sz="900" dirty="0" err="1" smtClean="0"/>
              <a:t>ішня</a:t>
            </a:r>
            <a:r>
              <a:rPr lang="uk-UA" sz="900" dirty="0" smtClean="0"/>
              <a:t> змінна 1</a:t>
            </a:r>
          </a:p>
          <a:p>
            <a:r>
              <a:rPr lang="ru-RU" sz="900" dirty="0" err="1"/>
              <a:t>Зовн</a:t>
            </a:r>
            <a:r>
              <a:rPr lang="uk-UA" sz="900" dirty="0" err="1"/>
              <a:t>ішня</a:t>
            </a:r>
            <a:r>
              <a:rPr lang="uk-UA" sz="900" dirty="0"/>
              <a:t> змінна 2</a:t>
            </a:r>
            <a:endParaRPr lang="uk-UA" sz="900" dirty="0" smtClean="0"/>
          </a:p>
          <a:p>
            <a:r>
              <a:rPr lang="ru-RU" sz="900" dirty="0" err="1"/>
              <a:t>Зовн</a:t>
            </a:r>
            <a:r>
              <a:rPr lang="uk-UA" sz="900" dirty="0" err="1"/>
              <a:t>ішня</a:t>
            </a:r>
            <a:r>
              <a:rPr lang="uk-UA" sz="900" dirty="0"/>
              <a:t> змінна </a:t>
            </a:r>
            <a:r>
              <a:rPr lang="uk-UA" sz="900" dirty="0" smtClean="0"/>
              <a:t>3</a:t>
            </a:r>
          </a:p>
          <a:p>
            <a:r>
              <a:rPr lang="uk-UA" sz="900" dirty="0" smtClean="0"/>
              <a:t>Позитивне значення незалежної змінної</a:t>
            </a:r>
            <a:endParaRPr lang="ru-RU" sz="900" dirty="0"/>
          </a:p>
          <a:p>
            <a:endParaRPr lang="ru-RU" dirty="0"/>
          </a:p>
        </p:txBody>
      </p:sp>
      <p:sp>
        <p:nvSpPr>
          <p:cNvPr id="9" name="TextBox 8"/>
          <p:cNvSpPr txBox="1"/>
          <p:nvPr/>
        </p:nvSpPr>
        <p:spPr>
          <a:xfrm>
            <a:off x="5562348" y="2610566"/>
            <a:ext cx="2304256" cy="230832"/>
          </a:xfrm>
          <a:prstGeom prst="rect">
            <a:avLst/>
          </a:prstGeom>
          <a:noFill/>
        </p:spPr>
        <p:txBody>
          <a:bodyPr wrap="square" rtlCol="0">
            <a:spAutoFit/>
          </a:bodyPr>
          <a:lstStyle/>
          <a:p>
            <a:r>
              <a:rPr lang="uk-UA" sz="900" dirty="0" smtClean="0"/>
              <a:t>Залежна змінна</a:t>
            </a:r>
            <a:endParaRPr lang="ru-RU" sz="900" dirty="0"/>
          </a:p>
        </p:txBody>
      </p:sp>
      <p:cxnSp>
        <p:nvCxnSpPr>
          <p:cNvPr id="11" name="Прямая соединительная линия 10"/>
          <p:cNvCxnSpPr/>
          <p:nvPr/>
        </p:nvCxnSpPr>
        <p:spPr>
          <a:xfrm>
            <a:off x="2339752" y="2379165"/>
            <a:ext cx="0" cy="617251"/>
          </a:xfrm>
          <a:prstGeom prst="line">
            <a:avLst/>
          </a:prstGeom>
        </p:spPr>
        <p:style>
          <a:lnRef idx="1">
            <a:schemeClr val="dk1"/>
          </a:lnRef>
          <a:fillRef idx="0">
            <a:schemeClr val="dk1"/>
          </a:fillRef>
          <a:effectRef idx="0">
            <a:schemeClr val="dk1"/>
          </a:effectRef>
          <a:fontRef idx="minor">
            <a:schemeClr val="tx1"/>
          </a:fontRef>
        </p:style>
      </p:cxnSp>
      <p:cxnSp>
        <p:nvCxnSpPr>
          <p:cNvPr id="14" name="Прямая соединительная линия 13"/>
          <p:cNvCxnSpPr/>
          <p:nvPr/>
        </p:nvCxnSpPr>
        <p:spPr>
          <a:xfrm>
            <a:off x="4427984" y="2417357"/>
            <a:ext cx="0" cy="617251"/>
          </a:xfrm>
          <a:prstGeom prst="line">
            <a:avLst/>
          </a:prstGeom>
        </p:spPr>
        <p:style>
          <a:lnRef idx="1">
            <a:schemeClr val="dk1"/>
          </a:lnRef>
          <a:fillRef idx="0">
            <a:schemeClr val="dk1"/>
          </a:fillRef>
          <a:effectRef idx="0">
            <a:schemeClr val="dk1"/>
          </a:effectRef>
          <a:fontRef idx="minor">
            <a:schemeClr val="tx1"/>
          </a:fontRef>
        </p:style>
      </p:cxnSp>
      <p:cxnSp>
        <p:nvCxnSpPr>
          <p:cNvPr id="16" name="Прямая со стрелкой 15"/>
          <p:cNvCxnSpPr/>
          <p:nvPr/>
        </p:nvCxnSpPr>
        <p:spPr>
          <a:xfrm>
            <a:off x="4427984" y="2627084"/>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9" name="Прямая со стрелкой 18"/>
          <p:cNvCxnSpPr/>
          <p:nvPr/>
        </p:nvCxnSpPr>
        <p:spPr>
          <a:xfrm>
            <a:off x="4452780" y="2840083"/>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976847" y="3420879"/>
            <a:ext cx="2592288" cy="369332"/>
          </a:xfrm>
          <a:prstGeom prst="rect">
            <a:avLst/>
          </a:prstGeom>
          <a:noFill/>
        </p:spPr>
        <p:txBody>
          <a:bodyPr wrap="square" rtlCol="0">
            <a:spAutoFit/>
          </a:bodyPr>
          <a:lstStyle/>
          <a:p>
            <a:r>
              <a:rPr lang="ru-RU" sz="900" dirty="0" err="1" smtClean="0"/>
              <a:t>Контрольна</a:t>
            </a:r>
            <a:endParaRPr lang="ru-RU" sz="900" dirty="0" smtClean="0"/>
          </a:p>
          <a:p>
            <a:r>
              <a:rPr lang="ru-RU" sz="900" dirty="0" err="1" smtClean="0"/>
              <a:t>група</a:t>
            </a:r>
            <a:endParaRPr lang="ru-RU" sz="900" dirty="0"/>
          </a:p>
        </p:txBody>
      </p:sp>
      <p:cxnSp>
        <p:nvCxnSpPr>
          <p:cNvPr id="21" name="Прямая соединительная линия 20"/>
          <p:cNvCxnSpPr/>
          <p:nvPr/>
        </p:nvCxnSpPr>
        <p:spPr>
          <a:xfrm>
            <a:off x="2275943" y="3250675"/>
            <a:ext cx="0" cy="617251"/>
          </a:xfrm>
          <a:prstGeom prst="line">
            <a:avLst/>
          </a:prstGeom>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2344997" y="3250675"/>
            <a:ext cx="2123728" cy="1061829"/>
          </a:xfrm>
          <a:prstGeom prst="rect">
            <a:avLst/>
          </a:prstGeom>
          <a:noFill/>
        </p:spPr>
        <p:txBody>
          <a:bodyPr wrap="square" rtlCol="0">
            <a:spAutoFit/>
          </a:bodyPr>
          <a:lstStyle/>
          <a:p>
            <a:r>
              <a:rPr lang="ru-RU" sz="900" dirty="0" err="1" smtClean="0"/>
              <a:t>Зовн</a:t>
            </a:r>
            <a:r>
              <a:rPr lang="uk-UA" sz="900" dirty="0" err="1" smtClean="0"/>
              <a:t>ішня</a:t>
            </a:r>
            <a:r>
              <a:rPr lang="uk-UA" sz="900" dirty="0" smtClean="0"/>
              <a:t> змінна 1</a:t>
            </a:r>
          </a:p>
          <a:p>
            <a:r>
              <a:rPr lang="ru-RU" sz="900" dirty="0" err="1"/>
              <a:t>Зовн</a:t>
            </a:r>
            <a:r>
              <a:rPr lang="uk-UA" sz="900" dirty="0" err="1"/>
              <a:t>ішня</a:t>
            </a:r>
            <a:r>
              <a:rPr lang="uk-UA" sz="900" dirty="0"/>
              <a:t> змінна 2</a:t>
            </a:r>
            <a:endParaRPr lang="uk-UA" sz="900" dirty="0" smtClean="0"/>
          </a:p>
          <a:p>
            <a:r>
              <a:rPr lang="ru-RU" sz="900" dirty="0" err="1"/>
              <a:t>Зовн</a:t>
            </a:r>
            <a:r>
              <a:rPr lang="uk-UA" sz="900" dirty="0" err="1"/>
              <a:t>ішня</a:t>
            </a:r>
            <a:r>
              <a:rPr lang="uk-UA" sz="900" dirty="0"/>
              <a:t> змінна </a:t>
            </a:r>
            <a:r>
              <a:rPr lang="uk-UA" sz="900" dirty="0" smtClean="0"/>
              <a:t>3</a:t>
            </a:r>
          </a:p>
          <a:p>
            <a:r>
              <a:rPr lang="uk-UA" sz="900" dirty="0" smtClean="0"/>
              <a:t>Нульове значення незалежної змінної</a:t>
            </a:r>
            <a:endParaRPr lang="ru-RU" sz="900" dirty="0"/>
          </a:p>
          <a:p>
            <a:endParaRPr lang="ru-RU" dirty="0"/>
          </a:p>
        </p:txBody>
      </p:sp>
      <p:cxnSp>
        <p:nvCxnSpPr>
          <p:cNvPr id="23" name="Прямая соединительная линия 22"/>
          <p:cNvCxnSpPr/>
          <p:nvPr/>
        </p:nvCxnSpPr>
        <p:spPr>
          <a:xfrm>
            <a:off x="4289215" y="3194988"/>
            <a:ext cx="0" cy="364312"/>
          </a:xfrm>
          <a:prstGeom prst="line">
            <a:avLst/>
          </a:prstGeom>
        </p:spPr>
        <p:style>
          <a:lnRef idx="1">
            <a:schemeClr val="dk1"/>
          </a:lnRef>
          <a:fillRef idx="0">
            <a:schemeClr val="dk1"/>
          </a:fillRef>
          <a:effectRef idx="0">
            <a:schemeClr val="dk1"/>
          </a:effectRef>
          <a:fontRef idx="minor">
            <a:schemeClr val="tx1"/>
          </a:fontRef>
        </p:style>
      </p:cxnSp>
      <p:cxnSp>
        <p:nvCxnSpPr>
          <p:cNvPr id="24" name="Прямая со стрелкой 23"/>
          <p:cNvCxnSpPr/>
          <p:nvPr/>
        </p:nvCxnSpPr>
        <p:spPr>
          <a:xfrm>
            <a:off x="4289215" y="3194988"/>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5" name="Прямая со стрелкой 24"/>
          <p:cNvCxnSpPr/>
          <p:nvPr/>
        </p:nvCxnSpPr>
        <p:spPr>
          <a:xfrm>
            <a:off x="4289215" y="3424430"/>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 name="Прямая со стрелкой 25"/>
          <p:cNvCxnSpPr/>
          <p:nvPr/>
        </p:nvCxnSpPr>
        <p:spPr>
          <a:xfrm>
            <a:off x="4293419" y="3777568"/>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5435130" y="3148408"/>
            <a:ext cx="2304256" cy="230832"/>
          </a:xfrm>
          <a:prstGeom prst="rect">
            <a:avLst/>
          </a:prstGeom>
          <a:noFill/>
        </p:spPr>
        <p:txBody>
          <a:bodyPr wrap="square" rtlCol="0">
            <a:spAutoFit/>
          </a:bodyPr>
          <a:lstStyle/>
          <a:p>
            <a:r>
              <a:rPr lang="uk-UA" sz="900" dirty="0" smtClean="0"/>
              <a:t>Залежна змінна</a:t>
            </a:r>
            <a:endParaRPr lang="ru-RU" sz="900" dirty="0"/>
          </a:p>
        </p:txBody>
      </p:sp>
      <p:sp>
        <p:nvSpPr>
          <p:cNvPr id="31" name="TextBox 30"/>
          <p:cNvSpPr txBox="1"/>
          <p:nvPr/>
        </p:nvSpPr>
        <p:spPr>
          <a:xfrm>
            <a:off x="5436096" y="3637094"/>
            <a:ext cx="2304256" cy="230832"/>
          </a:xfrm>
          <a:prstGeom prst="rect">
            <a:avLst/>
          </a:prstGeom>
          <a:noFill/>
        </p:spPr>
        <p:txBody>
          <a:bodyPr wrap="square" rtlCol="0">
            <a:spAutoFit/>
          </a:bodyPr>
          <a:lstStyle/>
          <a:p>
            <a:r>
              <a:rPr lang="uk-UA" sz="900" dirty="0" smtClean="0"/>
              <a:t>Нема ефекту</a:t>
            </a:r>
            <a:endParaRPr lang="ru-RU" sz="900" dirty="0"/>
          </a:p>
        </p:txBody>
      </p:sp>
      <p:sp>
        <p:nvSpPr>
          <p:cNvPr id="33" name="TextBox 32"/>
          <p:cNvSpPr txBox="1"/>
          <p:nvPr/>
        </p:nvSpPr>
        <p:spPr>
          <a:xfrm>
            <a:off x="797337" y="4442536"/>
            <a:ext cx="2592288" cy="369332"/>
          </a:xfrm>
          <a:prstGeom prst="rect">
            <a:avLst/>
          </a:prstGeom>
          <a:noFill/>
        </p:spPr>
        <p:txBody>
          <a:bodyPr wrap="square" rtlCol="0">
            <a:spAutoFit/>
          </a:bodyPr>
          <a:lstStyle/>
          <a:p>
            <a:r>
              <a:rPr lang="ru-RU" sz="900" dirty="0" err="1" smtClean="0"/>
              <a:t>Експериментальна</a:t>
            </a:r>
            <a:r>
              <a:rPr lang="ru-RU" sz="900" dirty="0" smtClean="0"/>
              <a:t> </a:t>
            </a:r>
          </a:p>
          <a:p>
            <a:r>
              <a:rPr lang="ru-RU" sz="900" dirty="0" err="1" smtClean="0"/>
              <a:t>група</a:t>
            </a:r>
            <a:endParaRPr lang="ru-RU" sz="900" dirty="0"/>
          </a:p>
        </p:txBody>
      </p:sp>
      <p:sp>
        <p:nvSpPr>
          <p:cNvPr id="34" name="TextBox 33"/>
          <p:cNvSpPr txBox="1"/>
          <p:nvPr/>
        </p:nvSpPr>
        <p:spPr>
          <a:xfrm>
            <a:off x="2229296" y="4340606"/>
            <a:ext cx="2123728" cy="1061829"/>
          </a:xfrm>
          <a:prstGeom prst="rect">
            <a:avLst/>
          </a:prstGeom>
          <a:noFill/>
        </p:spPr>
        <p:txBody>
          <a:bodyPr wrap="square" rtlCol="0">
            <a:spAutoFit/>
          </a:bodyPr>
          <a:lstStyle/>
          <a:p>
            <a:r>
              <a:rPr lang="ru-RU" sz="900" dirty="0" err="1" smtClean="0"/>
              <a:t>Зовн</a:t>
            </a:r>
            <a:r>
              <a:rPr lang="uk-UA" sz="900" dirty="0" err="1" smtClean="0"/>
              <a:t>ішня</a:t>
            </a:r>
            <a:r>
              <a:rPr lang="uk-UA" sz="900" dirty="0" smtClean="0"/>
              <a:t> змінна 1</a:t>
            </a:r>
          </a:p>
          <a:p>
            <a:r>
              <a:rPr lang="ru-RU" sz="900" dirty="0" err="1"/>
              <a:t>Зовн</a:t>
            </a:r>
            <a:r>
              <a:rPr lang="uk-UA" sz="900" dirty="0" err="1"/>
              <a:t>ішня</a:t>
            </a:r>
            <a:r>
              <a:rPr lang="uk-UA" sz="900" dirty="0"/>
              <a:t> змінна 2</a:t>
            </a:r>
            <a:endParaRPr lang="uk-UA" sz="900" dirty="0" smtClean="0"/>
          </a:p>
          <a:p>
            <a:r>
              <a:rPr lang="ru-RU" sz="900" dirty="0" err="1"/>
              <a:t>Зовн</a:t>
            </a:r>
            <a:r>
              <a:rPr lang="uk-UA" sz="900" dirty="0" err="1"/>
              <a:t>ішня</a:t>
            </a:r>
            <a:r>
              <a:rPr lang="uk-UA" sz="900" dirty="0"/>
              <a:t> змінна </a:t>
            </a:r>
            <a:r>
              <a:rPr lang="uk-UA" sz="900" dirty="0" smtClean="0"/>
              <a:t>3</a:t>
            </a:r>
          </a:p>
          <a:p>
            <a:r>
              <a:rPr lang="uk-UA" sz="900" dirty="0" smtClean="0"/>
              <a:t>Позитивне значення незалежної змінної</a:t>
            </a:r>
            <a:endParaRPr lang="ru-RU" sz="900" dirty="0"/>
          </a:p>
          <a:p>
            <a:endParaRPr lang="ru-RU" dirty="0"/>
          </a:p>
        </p:txBody>
      </p:sp>
      <p:sp>
        <p:nvSpPr>
          <p:cNvPr id="35" name="TextBox 34"/>
          <p:cNvSpPr txBox="1"/>
          <p:nvPr/>
        </p:nvSpPr>
        <p:spPr>
          <a:xfrm>
            <a:off x="5346889" y="4572008"/>
            <a:ext cx="2304256" cy="230832"/>
          </a:xfrm>
          <a:prstGeom prst="rect">
            <a:avLst/>
          </a:prstGeom>
          <a:noFill/>
        </p:spPr>
        <p:txBody>
          <a:bodyPr wrap="square" rtlCol="0">
            <a:spAutoFit/>
          </a:bodyPr>
          <a:lstStyle/>
          <a:p>
            <a:r>
              <a:rPr lang="uk-UA" sz="900" dirty="0" smtClean="0"/>
              <a:t>Залежна змінна</a:t>
            </a:r>
            <a:endParaRPr lang="ru-RU" sz="900" dirty="0"/>
          </a:p>
        </p:txBody>
      </p:sp>
      <p:cxnSp>
        <p:nvCxnSpPr>
          <p:cNvPr id="36" name="Прямая соединительная линия 35"/>
          <p:cNvCxnSpPr/>
          <p:nvPr/>
        </p:nvCxnSpPr>
        <p:spPr>
          <a:xfrm>
            <a:off x="2124293" y="4340607"/>
            <a:ext cx="0" cy="617251"/>
          </a:xfrm>
          <a:prstGeom prst="line">
            <a:avLst/>
          </a:prstGeom>
        </p:spPr>
        <p:style>
          <a:lnRef idx="1">
            <a:schemeClr val="dk1"/>
          </a:lnRef>
          <a:fillRef idx="0">
            <a:schemeClr val="dk1"/>
          </a:fillRef>
          <a:effectRef idx="0">
            <a:schemeClr val="dk1"/>
          </a:effectRef>
          <a:fontRef idx="minor">
            <a:schemeClr val="tx1"/>
          </a:fontRef>
        </p:style>
      </p:cxnSp>
      <p:cxnSp>
        <p:nvCxnSpPr>
          <p:cNvPr id="37" name="Прямая соединительная линия 36"/>
          <p:cNvCxnSpPr/>
          <p:nvPr/>
        </p:nvCxnSpPr>
        <p:spPr>
          <a:xfrm>
            <a:off x="4212525" y="4378799"/>
            <a:ext cx="0" cy="617251"/>
          </a:xfrm>
          <a:prstGeom prst="line">
            <a:avLst/>
          </a:prstGeom>
        </p:spPr>
        <p:style>
          <a:lnRef idx="1">
            <a:schemeClr val="dk1"/>
          </a:lnRef>
          <a:fillRef idx="0">
            <a:schemeClr val="dk1"/>
          </a:fillRef>
          <a:effectRef idx="0">
            <a:schemeClr val="dk1"/>
          </a:effectRef>
          <a:fontRef idx="minor">
            <a:schemeClr val="tx1"/>
          </a:fontRef>
        </p:style>
      </p:cxnSp>
      <p:cxnSp>
        <p:nvCxnSpPr>
          <p:cNvPr id="38" name="Прямая со стрелкой 37"/>
          <p:cNvCxnSpPr/>
          <p:nvPr/>
        </p:nvCxnSpPr>
        <p:spPr>
          <a:xfrm>
            <a:off x="4212525" y="4588526"/>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9" name="Прямая со стрелкой 38"/>
          <p:cNvCxnSpPr/>
          <p:nvPr/>
        </p:nvCxnSpPr>
        <p:spPr>
          <a:xfrm>
            <a:off x="4212525" y="4802840"/>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7" name="TextBox 66"/>
          <p:cNvSpPr txBox="1"/>
          <p:nvPr/>
        </p:nvSpPr>
        <p:spPr>
          <a:xfrm>
            <a:off x="797337" y="5292597"/>
            <a:ext cx="2592288" cy="369332"/>
          </a:xfrm>
          <a:prstGeom prst="rect">
            <a:avLst/>
          </a:prstGeom>
          <a:noFill/>
        </p:spPr>
        <p:txBody>
          <a:bodyPr wrap="square" rtlCol="0">
            <a:spAutoFit/>
          </a:bodyPr>
          <a:lstStyle/>
          <a:p>
            <a:r>
              <a:rPr lang="ru-RU" sz="900" dirty="0" err="1" smtClean="0"/>
              <a:t>Контрольна</a:t>
            </a:r>
            <a:endParaRPr lang="ru-RU" sz="900" dirty="0" smtClean="0"/>
          </a:p>
          <a:p>
            <a:r>
              <a:rPr lang="ru-RU" sz="900" dirty="0" err="1" smtClean="0"/>
              <a:t>Група</a:t>
            </a:r>
            <a:r>
              <a:rPr lang="ru-RU" sz="900" dirty="0" smtClean="0"/>
              <a:t> 1</a:t>
            </a:r>
            <a:endParaRPr lang="ru-RU" sz="900" dirty="0"/>
          </a:p>
        </p:txBody>
      </p:sp>
      <p:cxnSp>
        <p:nvCxnSpPr>
          <p:cNvPr id="68" name="Прямая соединительная линия 67"/>
          <p:cNvCxnSpPr/>
          <p:nvPr/>
        </p:nvCxnSpPr>
        <p:spPr>
          <a:xfrm>
            <a:off x="2096433" y="5122393"/>
            <a:ext cx="0" cy="617251"/>
          </a:xfrm>
          <a:prstGeom prst="line">
            <a:avLst/>
          </a:prstGeom>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2165487" y="5122393"/>
            <a:ext cx="2123728" cy="1061829"/>
          </a:xfrm>
          <a:prstGeom prst="rect">
            <a:avLst/>
          </a:prstGeom>
          <a:noFill/>
        </p:spPr>
        <p:txBody>
          <a:bodyPr wrap="square" rtlCol="0">
            <a:spAutoFit/>
          </a:bodyPr>
          <a:lstStyle/>
          <a:p>
            <a:r>
              <a:rPr lang="ru-RU" sz="900" dirty="0" err="1" smtClean="0"/>
              <a:t>Зовн</a:t>
            </a:r>
            <a:r>
              <a:rPr lang="uk-UA" sz="900" dirty="0" err="1" smtClean="0"/>
              <a:t>ішня</a:t>
            </a:r>
            <a:r>
              <a:rPr lang="uk-UA" sz="900" dirty="0" smtClean="0"/>
              <a:t> змінна 1</a:t>
            </a:r>
          </a:p>
          <a:p>
            <a:r>
              <a:rPr lang="ru-RU" sz="900" dirty="0" err="1"/>
              <a:t>Зовн</a:t>
            </a:r>
            <a:r>
              <a:rPr lang="uk-UA" sz="900" dirty="0" err="1"/>
              <a:t>ішня</a:t>
            </a:r>
            <a:r>
              <a:rPr lang="uk-UA" sz="900" dirty="0"/>
              <a:t> змінна 2</a:t>
            </a:r>
            <a:endParaRPr lang="uk-UA" sz="900" dirty="0" smtClean="0"/>
          </a:p>
          <a:p>
            <a:r>
              <a:rPr lang="ru-RU" sz="900" dirty="0" err="1"/>
              <a:t>Зовн</a:t>
            </a:r>
            <a:r>
              <a:rPr lang="uk-UA" sz="900" dirty="0" err="1"/>
              <a:t>ішня</a:t>
            </a:r>
            <a:r>
              <a:rPr lang="uk-UA" sz="900" dirty="0"/>
              <a:t> змінна </a:t>
            </a:r>
            <a:r>
              <a:rPr lang="uk-UA" sz="900" dirty="0" smtClean="0"/>
              <a:t>3</a:t>
            </a:r>
          </a:p>
          <a:p>
            <a:r>
              <a:rPr lang="uk-UA" sz="900" dirty="0" smtClean="0"/>
              <a:t>Нульове значення незалежної змінної</a:t>
            </a:r>
            <a:endParaRPr lang="ru-RU" sz="900" dirty="0"/>
          </a:p>
          <a:p>
            <a:endParaRPr lang="ru-RU" dirty="0"/>
          </a:p>
        </p:txBody>
      </p:sp>
      <p:cxnSp>
        <p:nvCxnSpPr>
          <p:cNvPr id="70" name="Прямая соединительная линия 69"/>
          <p:cNvCxnSpPr/>
          <p:nvPr/>
        </p:nvCxnSpPr>
        <p:spPr>
          <a:xfrm>
            <a:off x="4109705" y="5191919"/>
            <a:ext cx="0" cy="364312"/>
          </a:xfrm>
          <a:prstGeom prst="line">
            <a:avLst/>
          </a:prstGeom>
        </p:spPr>
        <p:style>
          <a:lnRef idx="1">
            <a:schemeClr val="dk1"/>
          </a:lnRef>
          <a:fillRef idx="0">
            <a:schemeClr val="dk1"/>
          </a:fillRef>
          <a:effectRef idx="0">
            <a:schemeClr val="dk1"/>
          </a:effectRef>
          <a:fontRef idx="minor">
            <a:schemeClr val="tx1"/>
          </a:fontRef>
        </p:style>
      </p:cxnSp>
      <p:cxnSp>
        <p:nvCxnSpPr>
          <p:cNvPr id="71" name="Прямая со стрелкой 70"/>
          <p:cNvCxnSpPr/>
          <p:nvPr/>
        </p:nvCxnSpPr>
        <p:spPr>
          <a:xfrm>
            <a:off x="4109705" y="5191919"/>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2" name="Прямая со стрелкой 71"/>
          <p:cNvCxnSpPr/>
          <p:nvPr/>
        </p:nvCxnSpPr>
        <p:spPr>
          <a:xfrm>
            <a:off x="4109705" y="5421361"/>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3" name="Прямая со стрелкой 72"/>
          <p:cNvCxnSpPr/>
          <p:nvPr/>
        </p:nvCxnSpPr>
        <p:spPr>
          <a:xfrm>
            <a:off x="4109705" y="5649286"/>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74" name="TextBox 73"/>
          <p:cNvSpPr txBox="1"/>
          <p:nvPr/>
        </p:nvSpPr>
        <p:spPr>
          <a:xfrm>
            <a:off x="5255620" y="5145339"/>
            <a:ext cx="2304256" cy="230832"/>
          </a:xfrm>
          <a:prstGeom prst="rect">
            <a:avLst/>
          </a:prstGeom>
          <a:noFill/>
        </p:spPr>
        <p:txBody>
          <a:bodyPr wrap="square" rtlCol="0">
            <a:spAutoFit/>
          </a:bodyPr>
          <a:lstStyle/>
          <a:p>
            <a:r>
              <a:rPr lang="uk-UA" sz="900" dirty="0" smtClean="0"/>
              <a:t>Залежна змінна</a:t>
            </a:r>
            <a:endParaRPr lang="ru-RU" sz="900" dirty="0"/>
          </a:p>
        </p:txBody>
      </p:sp>
      <p:sp>
        <p:nvSpPr>
          <p:cNvPr id="75" name="TextBox 74"/>
          <p:cNvSpPr txBox="1"/>
          <p:nvPr/>
        </p:nvSpPr>
        <p:spPr>
          <a:xfrm>
            <a:off x="5252382" y="5508812"/>
            <a:ext cx="2304256" cy="230832"/>
          </a:xfrm>
          <a:prstGeom prst="rect">
            <a:avLst/>
          </a:prstGeom>
          <a:noFill/>
        </p:spPr>
        <p:txBody>
          <a:bodyPr wrap="square" rtlCol="0">
            <a:spAutoFit/>
          </a:bodyPr>
          <a:lstStyle/>
          <a:p>
            <a:r>
              <a:rPr lang="uk-UA" sz="900" dirty="0" smtClean="0"/>
              <a:t>Нема ефекту</a:t>
            </a:r>
            <a:endParaRPr lang="ru-RU" sz="900" dirty="0"/>
          </a:p>
        </p:txBody>
      </p:sp>
      <p:sp>
        <p:nvSpPr>
          <p:cNvPr id="76" name="TextBox 75"/>
          <p:cNvSpPr txBox="1"/>
          <p:nvPr/>
        </p:nvSpPr>
        <p:spPr>
          <a:xfrm>
            <a:off x="756143" y="6068069"/>
            <a:ext cx="2592288" cy="369332"/>
          </a:xfrm>
          <a:prstGeom prst="rect">
            <a:avLst/>
          </a:prstGeom>
          <a:noFill/>
        </p:spPr>
        <p:txBody>
          <a:bodyPr wrap="square" rtlCol="0">
            <a:spAutoFit/>
          </a:bodyPr>
          <a:lstStyle/>
          <a:p>
            <a:r>
              <a:rPr lang="ru-RU" sz="900" dirty="0" err="1" smtClean="0"/>
              <a:t>Контрольна</a:t>
            </a:r>
            <a:endParaRPr lang="ru-RU" sz="900" dirty="0" smtClean="0"/>
          </a:p>
          <a:p>
            <a:r>
              <a:rPr lang="ru-RU" sz="900" dirty="0" err="1" smtClean="0"/>
              <a:t>група</a:t>
            </a:r>
            <a:endParaRPr lang="ru-RU" sz="900" dirty="0"/>
          </a:p>
        </p:txBody>
      </p:sp>
      <p:cxnSp>
        <p:nvCxnSpPr>
          <p:cNvPr id="77" name="Прямая соединительная линия 76"/>
          <p:cNvCxnSpPr/>
          <p:nvPr/>
        </p:nvCxnSpPr>
        <p:spPr>
          <a:xfrm>
            <a:off x="2055239" y="5897865"/>
            <a:ext cx="0" cy="617251"/>
          </a:xfrm>
          <a:prstGeom prst="line">
            <a:avLst/>
          </a:prstGeom>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2124293" y="5897865"/>
            <a:ext cx="2123728" cy="923330"/>
          </a:xfrm>
          <a:prstGeom prst="rect">
            <a:avLst/>
          </a:prstGeom>
          <a:noFill/>
        </p:spPr>
        <p:txBody>
          <a:bodyPr wrap="square" rtlCol="0">
            <a:spAutoFit/>
          </a:bodyPr>
          <a:lstStyle/>
          <a:p>
            <a:r>
              <a:rPr lang="ru-RU" sz="900" dirty="0" err="1" smtClean="0"/>
              <a:t>Зовн</a:t>
            </a:r>
            <a:r>
              <a:rPr lang="uk-UA" sz="900" dirty="0" err="1" smtClean="0"/>
              <a:t>ішня</a:t>
            </a:r>
            <a:r>
              <a:rPr lang="uk-UA" sz="900" dirty="0" smtClean="0"/>
              <a:t> змінна 2</a:t>
            </a:r>
          </a:p>
          <a:p>
            <a:r>
              <a:rPr lang="ru-RU" sz="900" dirty="0" err="1"/>
              <a:t>Зовн</a:t>
            </a:r>
            <a:r>
              <a:rPr lang="uk-UA" sz="900" dirty="0" err="1"/>
              <a:t>ішня</a:t>
            </a:r>
            <a:r>
              <a:rPr lang="uk-UA" sz="900" dirty="0"/>
              <a:t> змінна </a:t>
            </a:r>
            <a:r>
              <a:rPr lang="uk-UA" sz="900" dirty="0" smtClean="0"/>
              <a:t>3</a:t>
            </a:r>
          </a:p>
          <a:p>
            <a:r>
              <a:rPr lang="uk-UA" sz="900" dirty="0" smtClean="0"/>
              <a:t>Нульове значення незалежної змінної</a:t>
            </a:r>
            <a:endParaRPr lang="ru-RU" sz="900" dirty="0"/>
          </a:p>
          <a:p>
            <a:endParaRPr lang="ru-RU" dirty="0"/>
          </a:p>
        </p:txBody>
      </p:sp>
      <p:cxnSp>
        <p:nvCxnSpPr>
          <p:cNvPr id="79" name="Прямая соединительная линия 78"/>
          <p:cNvCxnSpPr/>
          <p:nvPr/>
        </p:nvCxnSpPr>
        <p:spPr>
          <a:xfrm>
            <a:off x="4065273" y="5969055"/>
            <a:ext cx="0" cy="215167"/>
          </a:xfrm>
          <a:prstGeom prst="line">
            <a:avLst/>
          </a:prstGeom>
        </p:spPr>
        <p:style>
          <a:lnRef idx="1">
            <a:schemeClr val="dk1"/>
          </a:lnRef>
          <a:fillRef idx="0">
            <a:schemeClr val="dk1"/>
          </a:fillRef>
          <a:effectRef idx="0">
            <a:schemeClr val="dk1"/>
          </a:effectRef>
          <a:fontRef idx="minor">
            <a:schemeClr val="tx1"/>
          </a:fontRef>
        </p:style>
      </p:cxnSp>
      <p:cxnSp>
        <p:nvCxnSpPr>
          <p:cNvPr id="80" name="Прямая со стрелкой 79"/>
          <p:cNvCxnSpPr/>
          <p:nvPr/>
        </p:nvCxnSpPr>
        <p:spPr>
          <a:xfrm>
            <a:off x="4065273" y="5969055"/>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1" name="Прямая со стрелкой 80"/>
          <p:cNvCxnSpPr/>
          <p:nvPr/>
        </p:nvCxnSpPr>
        <p:spPr>
          <a:xfrm>
            <a:off x="4065273" y="6151211"/>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2" name="Прямая со стрелкой 81"/>
          <p:cNvCxnSpPr/>
          <p:nvPr/>
        </p:nvCxnSpPr>
        <p:spPr>
          <a:xfrm>
            <a:off x="4068511" y="6424758"/>
            <a:ext cx="10081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3" name="TextBox 82"/>
          <p:cNvSpPr txBox="1"/>
          <p:nvPr/>
        </p:nvSpPr>
        <p:spPr>
          <a:xfrm>
            <a:off x="5211188" y="5922475"/>
            <a:ext cx="2304256" cy="230832"/>
          </a:xfrm>
          <a:prstGeom prst="rect">
            <a:avLst/>
          </a:prstGeom>
          <a:noFill/>
        </p:spPr>
        <p:txBody>
          <a:bodyPr wrap="square" rtlCol="0">
            <a:spAutoFit/>
          </a:bodyPr>
          <a:lstStyle/>
          <a:p>
            <a:r>
              <a:rPr lang="uk-UA" sz="900" dirty="0" smtClean="0"/>
              <a:t>Залежна змінна</a:t>
            </a:r>
            <a:endParaRPr lang="ru-RU" sz="900" dirty="0"/>
          </a:p>
        </p:txBody>
      </p:sp>
      <p:sp>
        <p:nvSpPr>
          <p:cNvPr id="84" name="TextBox 83"/>
          <p:cNvSpPr txBox="1"/>
          <p:nvPr/>
        </p:nvSpPr>
        <p:spPr>
          <a:xfrm>
            <a:off x="5211188" y="6284284"/>
            <a:ext cx="2304256" cy="230832"/>
          </a:xfrm>
          <a:prstGeom prst="rect">
            <a:avLst/>
          </a:prstGeom>
          <a:noFill/>
        </p:spPr>
        <p:txBody>
          <a:bodyPr wrap="square" rtlCol="0">
            <a:spAutoFit/>
          </a:bodyPr>
          <a:lstStyle/>
          <a:p>
            <a:r>
              <a:rPr lang="uk-UA" sz="900" dirty="0" smtClean="0"/>
              <a:t>Нема ефекту</a:t>
            </a:r>
            <a:endParaRPr lang="ru-RU" sz="9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824558"/>
          </a:xfrm>
        </p:spPr>
        <p:txBody>
          <a:bodyPr/>
          <a:lstStyle/>
          <a:p>
            <a:pPr>
              <a:buNone/>
            </a:pPr>
            <a:r>
              <a:rPr lang="uk-UA" sz="1600" i="1" dirty="0" smtClean="0"/>
              <a:t>Контрбалансировка </a:t>
            </a:r>
            <a:r>
              <a:rPr lang="uk-UA" sz="1600" dirty="0" smtClean="0"/>
              <a:t>- порядок пред'явлення різних завдань, стимулів, впливів в одній з груп компенсується іншим порядком пред'явлення завдань в іншій групі.</a:t>
            </a:r>
          </a:p>
          <a:p>
            <a:pPr>
              <a:buNone/>
            </a:pPr>
            <a:endParaRPr lang="uk-UA" sz="1600" dirty="0" smtClean="0"/>
          </a:p>
          <a:p>
            <a:pPr>
              <a:buNone/>
            </a:pPr>
            <a:r>
              <a:rPr lang="uk-UA" sz="1600" dirty="0" smtClean="0"/>
              <a:t>Застосовують в дослідженнях з повторюваними впливами (експеримент включає в себе кілька серій). Випробуваний опиняється в різних умовах послідовно, і попередні умови можуть змінювати ефект впливу наступних умов.</a:t>
            </a:r>
          </a:p>
          <a:p>
            <a:pPr>
              <a:buNone/>
            </a:pPr>
            <a:endParaRPr lang="ru-RU" sz="1600" dirty="0"/>
          </a:p>
          <a:p>
            <a:pPr>
              <a:buNone/>
            </a:pPr>
            <a:r>
              <a:rPr lang="ru-RU" sz="1600" dirty="0"/>
              <a:t>План </a:t>
            </a:r>
            <a:r>
              <a:rPr lang="uk-UA" sz="1600" dirty="0" smtClean="0"/>
              <a:t>контролю зовнішньої змінної для </a:t>
            </a:r>
            <a:r>
              <a:rPr lang="ru-RU" sz="1600" dirty="0" smtClean="0"/>
              <a:t>2 </a:t>
            </a:r>
            <a:r>
              <a:rPr lang="ru-RU" sz="1600" dirty="0"/>
              <a:t>умов.</a:t>
            </a: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r>
              <a:rPr lang="ru-RU" sz="1600" dirty="0" smtClean="0"/>
              <a:t>План контролю </a:t>
            </a:r>
            <a:r>
              <a:rPr lang="uk-UA" sz="1600" dirty="0" smtClean="0"/>
              <a:t>зовнішньої змінної для 3 умов.</a:t>
            </a:r>
          </a:p>
          <a:p>
            <a:pPr>
              <a:buNone/>
            </a:pPr>
            <a:endParaRPr lang="ru-RU" sz="1600" dirty="0" smtClean="0"/>
          </a:p>
          <a:p>
            <a:pPr>
              <a:buNone/>
            </a:pPr>
            <a:endParaRPr lang="ru-RU" dirty="0"/>
          </a:p>
        </p:txBody>
      </p:sp>
      <p:graphicFrame>
        <p:nvGraphicFramePr>
          <p:cNvPr id="6" name="Содержимое 3"/>
          <p:cNvGraphicFramePr>
            <a:graphicFrameLocks/>
          </p:cNvGraphicFramePr>
          <p:nvPr>
            <p:extLst>
              <p:ext uri="{D42A27DB-BD31-4B8C-83A1-F6EECF244321}">
                <p14:modId xmlns:p14="http://schemas.microsoft.com/office/powerpoint/2010/main" val="1517938988"/>
              </p:ext>
            </p:extLst>
          </p:nvPr>
        </p:nvGraphicFramePr>
        <p:xfrm>
          <a:off x="1000100" y="2786058"/>
          <a:ext cx="7111365" cy="853440"/>
        </p:xfrm>
        <a:graphic>
          <a:graphicData uri="http://schemas.openxmlformats.org/drawingml/2006/table">
            <a:tbl>
              <a:tblPr/>
              <a:tblGrid>
                <a:gridCol w="2542540">
                  <a:extLst>
                    <a:ext uri="{9D8B030D-6E8A-4147-A177-3AD203B41FA5}">
                      <a16:colId xmlns:a16="http://schemas.microsoft.com/office/drawing/2014/main" val="20000"/>
                    </a:ext>
                  </a:extLst>
                </a:gridCol>
                <a:gridCol w="2542540">
                  <a:extLst>
                    <a:ext uri="{9D8B030D-6E8A-4147-A177-3AD203B41FA5}">
                      <a16:colId xmlns:a16="http://schemas.microsoft.com/office/drawing/2014/main" val="20001"/>
                    </a:ext>
                  </a:extLst>
                </a:gridCol>
                <a:gridCol w="2026285">
                  <a:extLst>
                    <a:ext uri="{9D8B030D-6E8A-4147-A177-3AD203B41FA5}">
                      <a16:colId xmlns:a16="http://schemas.microsoft.com/office/drawing/2014/main" val="20002"/>
                    </a:ext>
                  </a:extLst>
                </a:gridCol>
              </a:tblGrid>
              <a:tr h="0">
                <a:tc rowSpan="2">
                  <a:txBody>
                    <a:bodyPr/>
                    <a:lstStyle/>
                    <a:p>
                      <a:pPr algn="ctr">
                        <a:spcAft>
                          <a:spcPts val="0"/>
                        </a:spcAft>
                      </a:pPr>
                      <a:r>
                        <a:rPr lang="ru-RU" sz="1400" dirty="0" err="1" smtClean="0">
                          <a:latin typeface="Times New Roman"/>
                          <a:ea typeface="Times New Roman"/>
                        </a:rPr>
                        <a:t>Група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ru-RU" sz="1400" dirty="0" smtClean="0">
                          <a:latin typeface="Times New Roman"/>
                          <a:ea typeface="Times New Roman"/>
                        </a:rPr>
                        <a:t>Экспериментальна </a:t>
                      </a:r>
                      <a:r>
                        <a:rPr lang="ru-RU" sz="1400" dirty="0" err="1" smtClean="0">
                          <a:latin typeface="Times New Roman"/>
                          <a:ea typeface="Times New Roman"/>
                        </a:rPr>
                        <a:t>серія</a:t>
                      </a:r>
                      <a:r>
                        <a:rPr lang="ru-RU" sz="1400" dirty="0" smtClean="0">
                          <a:latin typeface="Times New Roman"/>
                          <a:ea typeface="Times New Roman"/>
                        </a:rPr>
                        <a:t> </a:t>
                      </a:r>
                      <a:r>
                        <a:rPr lang="ru-RU" sz="1400" dirty="0">
                          <a:latin typeface="Times New Roman"/>
                          <a:ea typeface="Times New Roman"/>
                        </a:rPr>
                        <a:t>(порядок)</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0"/>
                  </a:ext>
                </a:extLst>
              </a:tr>
              <a:tr h="0">
                <a:tc vMerge="1">
                  <a:txBody>
                    <a:bodyPr/>
                    <a:lstStyle/>
                    <a:p>
                      <a:endParaRPr lang="ru-RU"/>
                    </a:p>
                  </a:txBody>
                  <a:tcPr/>
                </a:tc>
                <a:tc>
                  <a:txBody>
                    <a:bodyPr/>
                    <a:lstStyle/>
                    <a:p>
                      <a:pPr algn="ctr">
                        <a:spcAft>
                          <a:spcPts val="0"/>
                        </a:spcAft>
                      </a:pPr>
                      <a:r>
                        <a:rPr lang="ru-RU" sz="1400" dirty="0">
                          <a:latin typeface="Times New Roman"/>
                          <a:ea typeface="Times New Roman"/>
                        </a:rPr>
                        <a:t>1-я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rPr>
                        <a:t>2-я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ru-RU" sz="1400" dirty="0">
                          <a:latin typeface="Times New Roman"/>
                          <a:ea typeface="Times New Roman"/>
                        </a:rPr>
                        <a:t>1-я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err="1" smtClean="0">
                          <a:latin typeface="Times New Roman"/>
                          <a:ea typeface="Times New Roman"/>
                        </a:rPr>
                        <a:t>Голосний</a:t>
                      </a:r>
                      <a:r>
                        <a:rPr lang="ru-RU" sz="1400" dirty="0" smtClean="0">
                          <a:latin typeface="Times New Roman"/>
                          <a:ea typeface="Times New Roman"/>
                        </a:rPr>
                        <a:t> звук</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a:ea typeface="Times New Roman"/>
                        </a:rPr>
                        <a:t>Тихий звук</a:t>
                      </a:r>
                      <a:endParaRPr lang="ru-RU"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ru-RU" sz="1400" dirty="0">
                          <a:latin typeface="Times New Roman"/>
                          <a:ea typeface="Times New Roman"/>
                        </a:rPr>
                        <a:t>2-я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rPr>
                        <a:t>Тихий звук</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err="1" smtClean="0">
                          <a:latin typeface="Times New Roman"/>
                          <a:ea typeface="Times New Roman"/>
                        </a:rPr>
                        <a:t>Голосний</a:t>
                      </a:r>
                      <a:r>
                        <a:rPr lang="ru-RU" sz="1400" dirty="0" smtClean="0">
                          <a:latin typeface="Times New Roman"/>
                          <a:ea typeface="Times New Roman"/>
                        </a:rPr>
                        <a:t> звук</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731792821"/>
              </p:ext>
            </p:extLst>
          </p:nvPr>
        </p:nvGraphicFramePr>
        <p:xfrm>
          <a:off x="1500166" y="4214818"/>
          <a:ext cx="6078220" cy="1706880"/>
        </p:xfrm>
        <a:graphic>
          <a:graphicData uri="http://schemas.openxmlformats.org/drawingml/2006/table">
            <a:tbl>
              <a:tblPr/>
              <a:tblGrid>
                <a:gridCol w="1519555">
                  <a:extLst>
                    <a:ext uri="{9D8B030D-6E8A-4147-A177-3AD203B41FA5}">
                      <a16:colId xmlns:a16="http://schemas.microsoft.com/office/drawing/2014/main" val="20000"/>
                    </a:ext>
                  </a:extLst>
                </a:gridCol>
                <a:gridCol w="1519555">
                  <a:extLst>
                    <a:ext uri="{9D8B030D-6E8A-4147-A177-3AD203B41FA5}">
                      <a16:colId xmlns:a16="http://schemas.microsoft.com/office/drawing/2014/main" val="20001"/>
                    </a:ext>
                  </a:extLst>
                </a:gridCol>
                <a:gridCol w="1519555">
                  <a:extLst>
                    <a:ext uri="{9D8B030D-6E8A-4147-A177-3AD203B41FA5}">
                      <a16:colId xmlns:a16="http://schemas.microsoft.com/office/drawing/2014/main" val="20002"/>
                    </a:ext>
                  </a:extLst>
                </a:gridCol>
                <a:gridCol w="1519555">
                  <a:extLst>
                    <a:ext uri="{9D8B030D-6E8A-4147-A177-3AD203B41FA5}">
                      <a16:colId xmlns:a16="http://schemas.microsoft.com/office/drawing/2014/main" val="20003"/>
                    </a:ext>
                  </a:extLst>
                </a:gridCol>
              </a:tblGrid>
              <a:tr h="0">
                <a:tc rowSpan="2">
                  <a:txBody>
                    <a:bodyPr/>
                    <a:lstStyle/>
                    <a:p>
                      <a:pPr algn="ctr">
                        <a:spcAft>
                          <a:spcPts val="0"/>
                        </a:spcAft>
                      </a:pPr>
                      <a:r>
                        <a:rPr lang="ru-RU" sz="1400" dirty="0" err="1" smtClean="0">
                          <a:latin typeface="Times New Roman"/>
                          <a:ea typeface="Times New Roman"/>
                        </a:rPr>
                        <a:t>Група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ru-RU" sz="1400" dirty="0" smtClean="0">
                          <a:latin typeface="Times New Roman"/>
                          <a:ea typeface="Times New Roman"/>
                        </a:rPr>
                        <a:t>Экспериментальна </a:t>
                      </a:r>
                      <a:r>
                        <a:rPr lang="ru-RU" sz="1400" dirty="0" err="1" smtClean="0">
                          <a:latin typeface="Times New Roman"/>
                          <a:ea typeface="Times New Roman"/>
                        </a:rPr>
                        <a:t>серія</a:t>
                      </a:r>
                      <a:r>
                        <a:rPr lang="ru-RU" sz="1400" dirty="0" smtClean="0">
                          <a:latin typeface="Times New Roman"/>
                          <a:ea typeface="Times New Roman"/>
                        </a:rPr>
                        <a:t> (порядок)</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0">
                <a:tc vMerge="1">
                  <a:txBody>
                    <a:bodyPr/>
                    <a:lstStyle/>
                    <a:p>
                      <a:endParaRPr lang="ru-RU"/>
                    </a:p>
                  </a:txBody>
                  <a:tcPr/>
                </a:tc>
                <a:tc>
                  <a:txBody>
                    <a:bodyPr/>
                    <a:lstStyle/>
                    <a:p>
                      <a:pPr algn="ctr">
                        <a:spcAft>
                          <a:spcPts val="0"/>
                        </a:spcAft>
                      </a:pPr>
                      <a:r>
                        <a:rPr lang="ru-RU" sz="1400" dirty="0" smtClean="0">
                          <a:latin typeface="Times New Roman"/>
                          <a:ea typeface="Times New Roman"/>
                        </a:rPr>
                        <a:t>1-а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smtClean="0">
                          <a:latin typeface="Times New Roman"/>
                          <a:ea typeface="Times New Roman"/>
                        </a:rPr>
                        <a:t>2-а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latin typeface="Times New Roman"/>
                          <a:ea typeface="Times New Roman"/>
                        </a:rPr>
                        <a:t>3-я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ru-RU" sz="1400" dirty="0" smtClean="0">
                          <a:latin typeface="Times New Roman"/>
                          <a:ea typeface="Times New Roman"/>
                        </a:rPr>
                        <a:t>1-а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ru-RU" sz="1400" dirty="0" smtClean="0">
                          <a:latin typeface="Times New Roman"/>
                          <a:ea typeface="Times New Roman"/>
                        </a:rPr>
                        <a:t>2-а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spcAft>
                          <a:spcPts val="0"/>
                        </a:spcAft>
                      </a:pPr>
                      <a:r>
                        <a:rPr lang="ru-RU" sz="1400" dirty="0">
                          <a:latin typeface="Times New Roman"/>
                          <a:ea typeface="Times New Roman"/>
                        </a:rPr>
                        <a:t>3-я</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spcAft>
                          <a:spcPts val="0"/>
                        </a:spcAft>
                      </a:pPr>
                      <a:r>
                        <a:rPr lang="ru-RU" sz="1400" dirty="0" smtClean="0">
                          <a:latin typeface="Times New Roman"/>
                          <a:ea typeface="Times New Roman"/>
                        </a:rPr>
                        <a:t>4-а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ctr">
                        <a:spcAft>
                          <a:spcPts val="0"/>
                        </a:spcAft>
                      </a:pPr>
                      <a:r>
                        <a:rPr lang="ru-RU" sz="1400" dirty="0" smtClean="0">
                          <a:latin typeface="Times New Roman"/>
                          <a:ea typeface="Times New Roman"/>
                        </a:rPr>
                        <a:t>5-а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ctr">
                        <a:spcAft>
                          <a:spcPts val="0"/>
                        </a:spcAft>
                      </a:pPr>
                      <a:r>
                        <a:rPr lang="ru-RU" sz="1400" dirty="0" smtClean="0">
                          <a:latin typeface="Times New Roman"/>
                          <a:ea typeface="Times New Roman"/>
                        </a:rPr>
                        <a:t>6-а</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Зелений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Жовтий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0"/>
                        </a:spcAft>
                      </a:pPr>
                      <a:r>
                        <a:rPr lang="ru-RU" sz="1400" dirty="0" err="1" smtClean="0">
                          <a:latin typeface="Times New Roman"/>
                          <a:ea typeface="Times New Roman"/>
                        </a:rPr>
                        <a:t>Червоний</a:t>
                      </a:r>
                      <a:endParaRPr lang="ru-RU"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71546"/>
            <a:ext cx="8229600" cy="5253054"/>
          </a:xfrm>
        </p:spPr>
        <p:txBody>
          <a:bodyPr>
            <a:normAutofit/>
          </a:bodyPr>
          <a:lstStyle/>
          <a:p>
            <a:r>
              <a:rPr lang="uk-UA" i="1" dirty="0" smtClean="0"/>
              <a:t>Рандомізація - </a:t>
            </a:r>
            <a:r>
              <a:rPr lang="uk-UA" dirty="0" smtClean="0"/>
              <a:t>процедура, яка гарантує рівну можливість кожному члену популяції стати учасником експерименту. Рандомізація є способом, що дозволяє виключити вплив індивідуальних особливостей </a:t>
            </a:r>
            <a:r>
              <a:rPr lang="uk-UA" dirty="0" err="1" smtClean="0"/>
              <a:t>досл</a:t>
            </a:r>
            <a:r>
              <a:rPr lang="ru-RU" dirty="0" err="1" smtClean="0"/>
              <a:t>іджу</a:t>
            </a:r>
            <a:r>
              <a:rPr lang="uk-UA" dirty="0" err="1" smtClean="0"/>
              <a:t>ваних</a:t>
            </a:r>
            <a:r>
              <a:rPr lang="uk-UA" dirty="0" smtClean="0"/>
              <a:t> на результат експерименту.</a:t>
            </a:r>
          </a:p>
          <a:p>
            <a:r>
              <a:rPr lang="uk-UA" dirty="0" smtClean="0"/>
              <a:t>По</a:t>
            </a:r>
            <a:r>
              <a:rPr lang="uk-UA" dirty="0" smtClean="0"/>
              <a:t>рівняння груп за допомогою процедури </a:t>
            </a:r>
            <a:r>
              <a:rPr lang="uk-UA" dirty="0" err="1" smtClean="0"/>
              <a:t>рандомізації</a:t>
            </a:r>
            <a:r>
              <a:rPr lang="uk-UA" dirty="0" smtClean="0"/>
              <a:t> є надійним способом елімінації впливу зовнішніх (додаткових) змінних на залежну.</a:t>
            </a:r>
          </a:p>
          <a:p>
            <a:r>
              <a:rPr lang="uk-UA" dirty="0" smtClean="0"/>
              <a:t>Інші способи, наприклад, метод попарного порівняння, характеризуються як малонадійні і ведуть до </a:t>
            </a:r>
            <a:r>
              <a:rPr lang="uk-UA" dirty="0" err="1" smtClean="0"/>
              <a:t>невалідних</a:t>
            </a:r>
            <a:r>
              <a:rPr lang="uk-UA" dirty="0" smtClean="0"/>
              <a:t> висновків.</a:t>
            </a:r>
            <a:endParaRPr lang="uk-U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rmAutofit fontScale="92500"/>
          </a:bodyPr>
          <a:lstStyle/>
          <a:p>
            <a:pPr>
              <a:buNone/>
            </a:pPr>
            <a:r>
              <a:rPr lang="ru-RU" dirty="0" smtClean="0"/>
              <a:t>		</a:t>
            </a:r>
            <a:r>
              <a:rPr lang="uk-UA" dirty="0" smtClean="0"/>
              <a:t>У психологічному дослідженні експериментатор варіює незалежною змінною, реєструє зміну залежної змінної і контролює зовнішні (побічні) змінні. За рівнем розробленості проблеми і наявності знань про зв'язок залежної і незалежної змінних розрізняють пошуковий і підтверджуючий експеримент.</a:t>
            </a:r>
          </a:p>
          <a:p>
            <a:r>
              <a:rPr lang="uk-UA" dirty="0" smtClean="0"/>
              <a:t>Пошуковий (</a:t>
            </a:r>
            <a:r>
              <a:rPr lang="uk-UA" dirty="0" err="1" smtClean="0"/>
              <a:t>експлораторний</a:t>
            </a:r>
            <a:r>
              <a:rPr lang="uk-UA" dirty="0" smtClean="0"/>
              <a:t>) експеримент спрямований на перевірку гіпотези про наявність або відсутність причинної залежності між змінними А і В.</a:t>
            </a:r>
          </a:p>
          <a:p>
            <a:r>
              <a:rPr lang="uk-UA" dirty="0" smtClean="0"/>
              <a:t>Підтверджуючий (</a:t>
            </a:r>
            <a:r>
              <a:rPr lang="uk-UA" dirty="0" err="1" smtClean="0"/>
              <a:t>конфірматорний</a:t>
            </a:r>
            <a:r>
              <a:rPr lang="uk-UA" dirty="0" smtClean="0"/>
              <a:t>) експеримент спрямований на виявлення виду функціонального, кількісного або якісного зв'язку між незалежною і залежною змінними</a:t>
            </a:r>
            <a:endParaRPr lang="uk-U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14422"/>
            <a:ext cx="8229600" cy="5110178"/>
          </a:xfrm>
        </p:spPr>
        <p:txBody>
          <a:bodyPr>
            <a:normAutofit/>
          </a:bodyPr>
          <a:lstStyle/>
          <a:p>
            <a:pPr lvl="0">
              <a:buNone/>
            </a:pPr>
            <a:r>
              <a:rPr lang="ru-RU" dirty="0"/>
              <a:t>6. </a:t>
            </a:r>
            <a:r>
              <a:rPr lang="uk-UA" dirty="0" smtClean="0"/>
              <a:t>Відбір і розподіл досліджуваних за групами проводиться відповідно до прийнятого експериментального плану.</a:t>
            </a:r>
          </a:p>
          <a:p>
            <a:pPr lvl="0">
              <a:buNone/>
            </a:pPr>
            <a:r>
              <a:rPr lang="uk-UA" dirty="0" smtClean="0"/>
              <a:t>Всю сукупність потенційних досліджуваних, які можуть бути об'єктами даного психологічного дослідження, позначають як популяцію або генеральну сукупність.</a:t>
            </a:r>
          </a:p>
          <a:p>
            <a:pPr lvl="0">
              <a:buNone/>
            </a:pPr>
            <a:r>
              <a:rPr lang="uk-UA" dirty="0" smtClean="0"/>
              <a:t>Безліч людей чи тварин, які беруть участь в дослідженні, називають вибіркою. Склад експериментальної вибірки повинен моделювати, представляти (репрезентувати) генеральну сукупність.</a:t>
            </a:r>
            <a:endParaRPr lang="uk-UA"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Правила формування вибірки досліджуваних</a:t>
            </a:r>
            <a:endParaRPr lang="uk-UA" dirty="0"/>
          </a:p>
        </p:txBody>
      </p:sp>
      <p:sp>
        <p:nvSpPr>
          <p:cNvPr id="3" name="Содержимое 2"/>
          <p:cNvSpPr>
            <a:spLocks noGrp="1"/>
          </p:cNvSpPr>
          <p:nvPr>
            <p:ph idx="1"/>
          </p:nvPr>
        </p:nvSpPr>
        <p:spPr/>
        <p:txBody>
          <a:bodyPr>
            <a:normAutofit fontScale="92500" lnSpcReduction="10000"/>
          </a:bodyPr>
          <a:lstStyle/>
          <a:p>
            <a:pPr marL="514350" lvl="0" indent="-514350">
              <a:buFont typeface="+mj-lt"/>
              <a:buAutoNum type="arabicPeriod"/>
            </a:pPr>
            <a:r>
              <a:rPr lang="uk-UA" dirty="0" smtClean="0"/>
              <a:t>Змістовний критерій (критерій </a:t>
            </a:r>
            <a:r>
              <a:rPr lang="uk-UA" dirty="0" err="1" smtClean="0"/>
              <a:t>операціональної</a:t>
            </a:r>
            <a:r>
              <a:rPr lang="uk-UA" dirty="0" smtClean="0"/>
              <a:t> валідності). Підбір експериментальної групи повинен визначатися предметом і гіпотезою дослідження.</a:t>
            </a:r>
          </a:p>
          <a:p>
            <a:pPr marL="514350" lvl="0" indent="-514350">
              <a:buFont typeface="+mj-lt"/>
              <a:buAutoNum type="arabicPeriod"/>
            </a:pPr>
            <a:r>
              <a:rPr lang="uk-UA" dirty="0" smtClean="0"/>
              <a:t>Критерій еквівалентності досліджуваних (критерій внутрішньої валідності). Результати, отримані при дослідженні експериментальної вибірки, повинні поширюватися на кожного її члена.</a:t>
            </a:r>
          </a:p>
          <a:p>
            <a:pPr marL="514350" lvl="0" indent="-514350">
              <a:buFont typeface="+mj-lt"/>
              <a:buAutoNum type="arabicPeriod"/>
            </a:pPr>
            <a:r>
              <a:rPr lang="uk-UA" dirty="0" smtClean="0"/>
              <a:t>Критерій репрезентативності (критерій зовнішньої валідності). Група осіб, що беруть участь в експерименті, повинна представляти всю частину популяції, по відношенню до якої ми можемо застосовувати дані, отримані в експерименті</a:t>
            </a:r>
            <a:r>
              <a:rPr lang="ru-RU" dirty="0" smtClean="0"/>
              <a:t>.</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4000" dirty="0" smtClean="0"/>
              <a:t>Стратегії відбору експериментальних груп необхідні для</a:t>
            </a:r>
            <a:r>
              <a:rPr lang="ru-RU" sz="4000" dirty="0" smtClean="0"/>
              <a:t>:</a:t>
            </a:r>
            <a:endParaRPr lang="ru-RU" sz="4000" dirty="0"/>
          </a:p>
        </p:txBody>
      </p:sp>
      <p:sp>
        <p:nvSpPr>
          <p:cNvPr id="3" name="Содержимое 2"/>
          <p:cNvSpPr>
            <a:spLocks noGrp="1"/>
          </p:cNvSpPr>
          <p:nvPr>
            <p:ph idx="1"/>
          </p:nvPr>
        </p:nvSpPr>
        <p:spPr/>
        <p:txBody>
          <a:bodyPr/>
          <a:lstStyle/>
          <a:p>
            <a:pPr marL="514350" lvl="0" indent="-514350">
              <a:buFont typeface="+mj-lt"/>
              <a:buAutoNum type="arabicPeriod"/>
            </a:pPr>
            <a:r>
              <a:rPr lang="uk-UA" dirty="0" smtClean="0"/>
              <a:t>усунення «ефекту зміщення» (впливу індивідуальних відмінностей </a:t>
            </a:r>
            <a:r>
              <a:rPr lang="uk-UA" dirty="0" smtClean="0"/>
              <a:t>дослідж</a:t>
            </a:r>
            <a:r>
              <a:rPr lang="uk-UA" dirty="0" smtClean="0"/>
              <a:t>уваних на зв'язок незалежної та залежної змінних);</a:t>
            </a:r>
          </a:p>
          <a:p>
            <a:pPr marL="514350" lvl="0" indent="-514350">
              <a:buFont typeface="+mj-lt"/>
              <a:buAutoNum type="arabicPeriod"/>
            </a:pPr>
            <a:r>
              <a:rPr lang="uk-UA" dirty="0" smtClean="0"/>
              <a:t>  представлення досліджуваної популяції (забезпечення зовнішньої валідності експерименту).</a:t>
            </a:r>
            <a:endParaRPr lang="uk-UA"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Стратегії побудови груп:</a:t>
            </a:r>
            <a:endParaRPr lang="uk-UA" dirty="0"/>
          </a:p>
        </p:txBody>
      </p:sp>
      <p:sp>
        <p:nvSpPr>
          <p:cNvPr id="3" name="Содержимое 2"/>
          <p:cNvSpPr>
            <a:spLocks noGrp="1"/>
          </p:cNvSpPr>
          <p:nvPr>
            <p:ph idx="1"/>
          </p:nvPr>
        </p:nvSpPr>
        <p:spPr/>
        <p:txBody>
          <a:bodyPr/>
          <a:lstStyle/>
          <a:p>
            <a:pPr>
              <a:buNone/>
            </a:pPr>
            <a:r>
              <a:rPr lang="ru-RU" dirty="0"/>
              <a:t>1) </a:t>
            </a:r>
            <a:r>
              <a:rPr lang="uk-UA" dirty="0" smtClean="0"/>
              <a:t>рандомізація,</a:t>
            </a:r>
          </a:p>
          <a:p>
            <a:pPr>
              <a:buNone/>
            </a:pPr>
            <a:r>
              <a:rPr lang="uk-UA" dirty="0" smtClean="0"/>
              <a:t>2) попарний відбір,</a:t>
            </a:r>
          </a:p>
          <a:p>
            <a:pPr>
              <a:buNone/>
            </a:pPr>
            <a:r>
              <a:rPr lang="uk-UA" dirty="0" smtClean="0"/>
              <a:t>3) рандомізація з виділенням страт (</a:t>
            </a:r>
            <a:r>
              <a:rPr lang="uk-UA" dirty="0" err="1" smtClean="0"/>
              <a:t>стратометричний</a:t>
            </a:r>
            <a:r>
              <a:rPr lang="uk-UA" dirty="0" smtClean="0"/>
              <a:t> відбір),</a:t>
            </a:r>
          </a:p>
          <a:p>
            <a:pPr>
              <a:buNone/>
            </a:pPr>
            <a:r>
              <a:rPr lang="uk-UA" dirty="0" smtClean="0"/>
              <a:t>4) наближене моделювання,</a:t>
            </a:r>
          </a:p>
          <a:p>
            <a:pPr>
              <a:buNone/>
            </a:pPr>
            <a:r>
              <a:rPr lang="uk-UA" dirty="0" smtClean="0"/>
              <a:t>5) репрезентативне моделювання,</a:t>
            </a:r>
          </a:p>
          <a:p>
            <a:pPr>
              <a:buNone/>
            </a:pPr>
            <a:r>
              <a:rPr lang="uk-UA" dirty="0" smtClean="0"/>
              <a:t>6) залучення реальних груп.</a:t>
            </a:r>
            <a:endParaRPr lang="uk-UA"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792480"/>
            <a:ext cx="8229600" cy="1143000"/>
          </a:xfrm>
        </p:spPr>
        <p:txBody>
          <a:bodyPr>
            <a:normAutofit fontScale="90000"/>
          </a:bodyPr>
          <a:lstStyle/>
          <a:p>
            <a:r>
              <a:rPr lang="uk-UA" dirty="0" smtClean="0"/>
              <a:t>Типи залучення досліджуваних у групу</a:t>
            </a:r>
            <a:r>
              <a:rPr lang="ru-RU" dirty="0" smtClean="0"/>
              <a:t>:</a:t>
            </a:r>
            <a:endParaRPr lang="ru-RU" dirty="0"/>
          </a:p>
        </p:txBody>
      </p:sp>
      <p:sp>
        <p:nvSpPr>
          <p:cNvPr id="3" name="Содержимое 2"/>
          <p:cNvSpPr>
            <a:spLocks noGrp="1"/>
          </p:cNvSpPr>
          <p:nvPr>
            <p:ph idx="1"/>
          </p:nvPr>
        </p:nvSpPr>
        <p:spPr/>
        <p:txBody>
          <a:bodyPr/>
          <a:lstStyle/>
          <a:p>
            <a:pPr>
              <a:buNone/>
            </a:pPr>
            <a:r>
              <a:rPr lang="ru-RU" dirty="0" smtClean="0"/>
              <a:t>а</a:t>
            </a:r>
            <a:r>
              <a:rPr lang="uk-UA" dirty="0" smtClean="0"/>
              <a:t>) відбір,</a:t>
            </a:r>
          </a:p>
          <a:p>
            <a:pPr>
              <a:buNone/>
            </a:pPr>
            <a:r>
              <a:rPr lang="uk-UA" dirty="0" smtClean="0"/>
              <a:t>б) розподіл.</a:t>
            </a:r>
          </a:p>
          <a:p>
            <a:pPr>
              <a:buNone/>
            </a:pPr>
            <a:r>
              <a:rPr lang="uk-UA" dirty="0" smtClean="0"/>
              <a:t>Відбір проводять при </a:t>
            </a:r>
            <a:r>
              <a:rPr lang="uk-UA" dirty="0" err="1" smtClean="0"/>
              <a:t>рандомізації</a:t>
            </a:r>
            <a:r>
              <a:rPr lang="uk-UA" dirty="0" smtClean="0"/>
              <a:t>, </a:t>
            </a:r>
            <a:r>
              <a:rPr lang="uk-UA" dirty="0" err="1" smtClean="0"/>
              <a:t>рандомізації</a:t>
            </a:r>
            <a:r>
              <a:rPr lang="uk-UA" dirty="0" smtClean="0"/>
              <a:t> з виділенням страт, при репрезентативному і наближеному моделюванні.</a:t>
            </a:r>
          </a:p>
          <a:p>
            <a:pPr>
              <a:buNone/>
            </a:pPr>
            <a:r>
              <a:rPr lang="uk-UA" dirty="0" smtClean="0"/>
              <a:t>Розподіл здійснюється при способі складання груп з еквівалентних пар і дослідженнях за участю реальних груп.</a:t>
            </a:r>
            <a:endParaRPr lang="uk-UA"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rmAutofit/>
          </a:bodyPr>
          <a:lstStyle/>
          <a:p>
            <a:pPr>
              <a:buNone/>
            </a:pPr>
            <a:r>
              <a:rPr lang="ru-RU" dirty="0"/>
              <a:t>7. </a:t>
            </a:r>
            <a:r>
              <a:rPr lang="uk-UA" b="1" dirty="0" smtClean="0"/>
              <a:t>Проведення експерименту </a:t>
            </a:r>
            <a:r>
              <a:rPr lang="uk-UA" dirty="0" smtClean="0"/>
              <a:t>є найбільш відповідальною частиною дослідження, що вимагає від людини не тільки знань і навичок, а й здібностей до експериментування.</a:t>
            </a:r>
          </a:p>
          <a:p>
            <a:pPr>
              <a:buNone/>
            </a:pPr>
            <a:r>
              <a:rPr lang="uk-UA" dirty="0" smtClean="0"/>
              <a:t>Дослідник організовує процес взаємодії з </a:t>
            </a:r>
            <a:r>
              <a:rPr lang="uk-UA" dirty="0" smtClean="0"/>
              <a:t>дослідж</a:t>
            </a:r>
            <a:r>
              <a:rPr lang="uk-UA" dirty="0" smtClean="0"/>
              <a:t>уваним, зачитує інструкцію, проводить, якщо це необхідно, навчальну серію, варіює незалежну змінну (завдання, зовнішні умови і ін.), Проводить сам або за допомогою асистента реєстрацію поведінки досліджуваного, опитує його після закінчення експерименту (</a:t>
            </a:r>
            <a:r>
              <a:rPr lang="uk-UA" dirty="0" err="1" smtClean="0"/>
              <a:t>постексперіментальне</a:t>
            </a:r>
            <a:r>
              <a:rPr lang="uk-UA" dirty="0" smtClean="0"/>
              <a:t> інтерв'ю ).</a:t>
            </a:r>
            <a:endParaRPr lang="uk-UA"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Основні етапи проведення експерименту</a:t>
            </a:r>
            <a:endParaRPr lang="uk-UA" dirty="0"/>
          </a:p>
        </p:txBody>
      </p:sp>
      <p:sp>
        <p:nvSpPr>
          <p:cNvPr id="3" name="Содержимое 2"/>
          <p:cNvSpPr>
            <a:spLocks noGrp="1"/>
          </p:cNvSpPr>
          <p:nvPr>
            <p:ph idx="1"/>
          </p:nvPr>
        </p:nvSpPr>
        <p:spPr/>
        <p:txBody>
          <a:bodyPr>
            <a:normAutofit/>
          </a:bodyPr>
          <a:lstStyle/>
          <a:p>
            <a:pPr>
              <a:buNone/>
            </a:pPr>
            <a:r>
              <a:rPr lang="ru-RU" dirty="0"/>
              <a:t>1). </a:t>
            </a:r>
            <a:r>
              <a:rPr lang="uk-UA" i="1" dirty="0" smtClean="0"/>
              <a:t>Підготовка експерименту</a:t>
            </a:r>
            <a:r>
              <a:rPr lang="uk-UA" dirty="0" smtClean="0"/>
              <a:t>. Дослідник готує експериментальне приміщення та обладнання.</a:t>
            </a:r>
          </a:p>
          <a:p>
            <a:pPr>
              <a:buNone/>
            </a:pPr>
            <a:r>
              <a:rPr lang="uk-UA" dirty="0" smtClean="0"/>
              <a:t>2). </a:t>
            </a:r>
            <a:r>
              <a:rPr lang="uk-UA" i="1" dirty="0" smtClean="0"/>
              <a:t>Інструктування і мотивування </a:t>
            </a:r>
            <a:r>
              <a:rPr lang="uk-UA" i="1" dirty="0" smtClean="0"/>
              <a:t>досліджува</a:t>
            </a:r>
            <a:r>
              <a:rPr lang="uk-UA" i="1" dirty="0" smtClean="0"/>
              <a:t>них</a:t>
            </a:r>
            <a:r>
              <a:rPr lang="uk-UA" dirty="0" smtClean="0"/>
              <a:t>. Інструкція повинна включати в себе мотиваційні компоненти.</a:t>
            </a:r>
          </a:p>
          <a:p>
            <a:pPr>
              <a:buNone/>
            </a:pPr>
            <a:r>
              <a:rPr lang="uk-UA" dirty="0" smtClean="0"/>
              <a:t>3). </a:t>
            </a:r>
            <a:r>
              <a:rPr lang="uk-UA" i="1" dirty="0" smtClean="0"/>
              <a:t>Експериментування. </a:t>
            </a:r>
            <a:r>
              <a:rPr lang="uk-UA" dirty="0" smtClean="0"/>
              <a:t>Переконатися в дієздатності досліджуваного, в тому, що він здоровий, бажає брати участь в експерименті. Реєструвати відповіді і додаткові ознаки поведінки </a:t>
            </a:r>
            <a:r>
              <a:rPr lang="uk-UA" dirty="0" smtClean="0"/>
              <a:t>дослідж</a:t>
            </a:r>
            <a:r>
              <a:rPr lang="uk-UA" dirty="0" smtClean="0"/>
              <a:t>уваного, його емоційні реакції в ході експерименту.</a:t>
            </a:r>
            <a:endParaRPr lang="uk-UA"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753120"/>
          </a:xfrm>
        </p:spPr>
        <p:txBody>
          <a:bodyPr>
            <a:normAutofit fontScale="92500" lnSpcReduction="20000"/>
          </a:bodyPr>
          <a:lstStyle/>
          <a:p>
            <a:pPr>
              <a:buNone/>
            </a:pPr>
            <a:r>
              <a:rPr lang="ru-RU" dirty="0"/>
              <a:t>8. </a:t>
            </a:r>
            <a:r>
              <a:rPr lang="uk-UA" i="1" dirty="0" smtClean="0"/>
              <a:t>Вибір методів статистичної обробки, її проведення і інтерпретація результатів - наступний етап дослідження.</a:t>
            </a:r>
          </a:p>
          <a:p>
            <a:pPr>
              <a:buNone/>
            </a:pPr>
            <a:r>
              <a:rPr lang="uk-UA" dirty="0" smtClean="0"/>
              <a:t>Методи обробки даних вибираються на стадії планування експерименту або при висуненні експериментальної гіпотези.</a:t>
            </a:r>
          </a:p>
          <a:p>
            <a:pPr>
              <a:buNone/>
            </a:pPr>
            <a:r>
              <a:rPr lang="uk-UA" dirty="0" smtClean="0"/>
              <a:t>Типи статистичних гіпотез експериментального дослідження:</a:t>
            </a:r>
          </a:p>
          <a:p>
            <a:pPr>
              <a:buNone/>
            </a:pPr>
            <a:r>
              <a:rPr lang="uk-UA" dirty="0" smtClean="0"/>
              <a:t>а) про подібність або відмін</a:t>
            </a:r>
            <a:r>
              <a:rPr lang="ru-RU" dirty="0" err="1" smtClean="0"/>
              <a:t>ність</a:t>
            </a:r>
            <a:r>
              <a:rPr lang="ru-RU" dirty="0" smtClean="0"/>
              <a:t> </a:t>
            </a:r>
            <a:r>
              <a:rPr lang="ru-RU" dirty="0" err="1"/>
              <a:t>двох</a:t>
            </a:r>
            <a:r>
              <a:rPr lang="ru-RU" dirty="0"/>
              <a:t> і </a:t>
            </a:r>
            <a:r>
              <a:rPr lang="ru-RU" dirty="0" err="1"/>
              <a:t>більше</a:t>
            </a:r>
            <a:r>
              <a:rPr lang="ru-RU" dirty="0"/>
              <a:t> </a:t>
            </a:r>
            <a:r>
              <a:rPr lang="ru-RU" dirty="0" err="1"/>
              <a:t>груп</a:t>
            </a:r>
            <a:r>
              <a:rPr lang="ru-RU" dirty="0"/>
              <a:t>;</a:t>
            </a:r>
          </a:p>
          <a:p>
            <a:pPr>
              <a:buNone/>
            </a:pPr>
            <a:r>
              <a:rPr lang="ru-RU" dirty="0"/>
              <a:t>б) </a:t>
            </a:r>
            <a:r>
              <a:rPr lang="uk-UA" dirty="0" smtClean="0"/>
              <a:t>про взаємодію незалежних змінних;</a:t>
            </a:r>
          </a:p>
          <a:p>
            <a:pPr>
              <a:buNone/>
            </a:pPr>
            <a:r>
              <a:rPr lang="uk-UA" dirty="0" smtClean="0"/>
              <a:t>в) про статистичний зв'язок незалежних і залежних змінних;</a:t>
            </a:r>
          </a:p>
          <a:p>
            <a:pPr>
              <a:buNone/>
            </a:pPr>
            <a:r>
              <a:rPr lang="ru-RU" dirty="0" smtClean="0"/>
              <a:t>г</a:t>
            </a:r>
            <a:r>
              <a:rPr lang="ru-RU" dirty="0"/>
              <a:t>) </a:t>
            </a:r>
            <a:r>
              <a:rPr lang="uk-UA" dirty="0" smtClean="0"/>
              <a:t>про структуру латентних змінних (відноситься до кореляційного дослідження).</a:t>
            </a:r>
          </a:p>
          <a:p>
            <a:pPr>
              <a:buNone/>
            </a:pPr>
            <a:r>
              <a:rPr lang="uk-UA" dirty="0" smtClean="0"/>
              <a:t>Існують стандартні пакети програм для математичної обробки даних</a:t>
            </a:r>
            <a:r>
              <a:rPr lang="ru-RU" dirty="0" smtClean="0"/>
              <a:t>: </a:t>
            </a:r>
            <a:r>
              <a:rPr lang="ru-RU" dirty="0"/>
              <a:t>"</a:t>
            </a:r>
            <a:r>
              <a:rPr lang="de-DE" dirty="0"/>
              <a:t>Statistica", "</a:t>
            </a:r>
            <a:r>
              <a:rPr lang="de-DE" dirty="0" err="1"/>
              <a:t>Stadia</a:t>
            </a:r>
            <a:r>
              <a:rPr lang="de-DE" dirty="0"/>
              <a:t>", "</a:t>
            </a:r>
            <a:r>
              <a:rPr lang="de-DE" dirty="0" err="1"/>
              <a:t>Statgraphics</a:t>
            </a:r>
            <a:r>
              <a:rPr lang="de-DE" dirty="0"/>
              <a:t>", "</a:t>
            </a:r>
            <a:r>
              <a:rPr lang="de-DE" dirty="0" err="1"/>
              <a:t>SyStat</a:t>
            </a:r>
            <a:r>
              <a:rPr lang="de-DE" dirty="0"/>
              <a:t>", SPSS, SAS, BMDP.</a:t>
            </a: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8229600" cy="5610244"/>
          </a:xfrm>
        </p:spPr>
        <p:txBody>
          <a:bodyPr>
            <a:normAutofit/>
          </a:bodyPr>
          <a:lstStyle/>
          <a:p>
            <a:pPr>
              <a:buNone/>
            </a:pPr>
            <a:r>
              <a:rPr lang="ru-RU" dirty="0"/>
              <a:t>9. </a:t>
            </a:r>
            <a:r>
              <a:rPr lang="uk-UA" dirty="0" smtClean="0"/>
              <a:t>Висновки завершують дослідження, підтверджуючи або спростовуючи гіпотезу про причинну залежність між змінними: "Якщо А, то В".</a:t>
            </a:r>
          </a:p>
          <a:p>
            <a:pPr>
              <a:buNone/>
            </a:pPr>
            <a:r>
              <a:rPr lang="uk-UA" dirty="0" smtClean="0"/>
              <a:t>Підтвердження</a:t>
            </a:r>
            <a:r>
              <a:rPr lang="ru-RU" dirty="0" smtClean="0"/>
              <a:t> </a:t>
            </a:r>
            <a:r>
              <a:rPr lang="ru-RU" dirty="0" err="1"/>
              <a:t>статистичних</a:t>
            </a:r>
            <a:r>
              <a:rPr lang="ru-RU" dirty="0"/>
              <a:t> </a:t>
            </a:r>
            <a:r>
              <a:rPr lang="ru-RU" dirty="0" err="1"/>
              <a:t>гіпотез</a:t>
            </a:r>
            <a:r>
              <a:rPr lang="ru-RU" dirty="0"/>
              <a:t> (про </a:t>
            </a:r>
            <a:r>
              <a:rPr lang="ru-RU" dirty="0" err="1" smtClean="0"/>
              <a:t>відмінності</a:t>
            </a:r>
            <a:r>
              <a:rPr lang="ru-RU" dirty="0" smtClean="0"/>
              <a:t>, </a:t>
            </a:r>
            <a:r>
              <a:rPr lang="ru-RU" dirty="0" err="1" smtClean="0"/>
              <a:t>зв'язок</a:t>
            </a:r>
            <a:r>
              <a:rPr lang="ru-RU" dirty="0" smtClean="0"/>
              <a:t> </a:t>
            </a:r>
            <a:r>
              <a:rPr lang="ru-RU" dirty="0"/>
              <a:t>та </a:t>
            </a:r>
            <a:r>
              <a:rPr lang="ru-RU" dirty="0" err="1"/>
              <a:t>ін</a:t>
            </a:r>
            <a:r>
              <a:rPr lang="ru-RU" dirty="0"/>
              <a:t>.) - </a:t>
            </a:r>
            <a:r>
              <a:rPr lang="ru-RU" dirty="0" err="1"/>
              <a:t>вирішальний</a:t>
            </a:r>
            <a:r>
              <a:rPr lang="ru-RU" dirty="0"/>
              <a:t> аргумент (але не </a:t>
            </a:r>
            <a:r>
              <a:rPr lang="ru-RU" dirty="0" err="1"/>
              <a:t>єдиний</a:t>
            </a:r>
            <a:r>
              <a:rPr lang="ru-RU" dirty="0"/>
              <a:t>) на </a:t>
            </a:r>
            <a:r>
              <a:rPr lang="ru-RU" dirty="0" err="1"/>
              <a:t>користь</a:t>
            </a:r>
            <a:r>
              <a:rPr lang="ru-RU" dirty="0"/>
              <a:t> </a:t>
            </a:r>
            <a:r>
              <a:rPr lang="ru-RU" dirty="0" err="1"/>
              <a:t>прийняття</a:t>
            </a:r>
            <a:r>
              <a:rPr lang="ru-RU" dirty="0"/>
              <a:t> </a:t>
            </a:r>
            <a:r>
              <a:rPr lang="ru-RU" dirty="0" err="1"/>
              <a:t>експериментальної</a:t>
            </a:r>
            <a:r>
              <a:rPr lang="ru-RU" dirty="0"/>
              <a:t> </a:t>
            </a:r>
            <a:r>
              <a:rPr lang="ru-RU" dirty="0" err="1"/>
              <a:t>гіпотези</a:t>
            </a:r>
            <a:r>
              <a:rPr lang="ru-RU" dirty="0"/>
              <a:t>. </a:t>
            </a:r>
            <a:r>
              <a:rPr lang="ru-RU" dirty="0" err="1"/>
              <a:t>Дослідник</a:t>
            </a:r>
            <a:r>
              <a:rPr lang="ru-RU" dirty="0"/>
              <a:t> </a:t>
            </a:r>
            <a:r>
              <a:rPr lang="ru-RU" dirty="0" err="1" smtClean="0"/>
              <a:t>порівнює</a:t>
            </a:r>
            <a:r>
              <a:rPr lang="ru-RU" dirty="0" smtClean="0"/>
              <a:t> </a:t>
            </a:r>
            <a:r>
              <a:rPr lang="ru-RU" dirty="0" err="1" smtClean="0"/>
              <a:t>свої</a:t>
            </a:r>
            <a:r>
              <a:rPr lang="ru-RU" dirty="0" smtClean="0"/>
              <a:t> </a:t>
            </a:r>
            <a:r>
              <a:rPr lang="ru-RU" dirty="0" err="1"/>
              <a:t>висновки</a:t>
            </a:r>
            <a:r>
              <a:rPr lang="ru-RU" dirty="0"/>
              <a:t> з </a:t>
            </a:r>
            <a:r>
              <a:rPr lang="ru-RU" dirty="0" err="1"/>
              <a:t>висновками</a:t>
            </a:r>
            <a:r>
              <a:rPr lang="ru-RU" dirty="0"/>
              <a:t> </a:t>
            </a:r>
            <a:r>
              <a:rPr lang="ru-RU" dirty="0" err="1"/>
              <a:t>інших</a:t>
            </a:r>
            <a:r>
              <a:rPr lang="ru-RU" dirty="0"/>
              <a:t> </a:t>
            </a:r>
            <a:r>
              <a:rPr lang="ru-RU" dirty="0" err="1"/>
              <a:t>авторів</a:t>
            </a:r>
            <a:r>
              <a:rPr lang="ru-RU" dirty="0"/>
              <a:t>, </a:t>
            </a:r>
            <a:r>
              <a:rPr lang="ru-RU" dirty="0" err="1"/>
              <a:t>висловлює</a:t>
            </a:r>
            <a:r>
              <a:rPr lang="ru-RU" dirty="0"/>
              <a:t> </a:t>
            </a:r>
            <a:r>
              <a:rPr lang="ru-RU" dirty="0" err="1"/>
              <a:t>гіпотези</a:t>
            </a:r>
            <a:r>
              <a:rPr lang="ru-RU" dirty="0"/>
              <a:t> про причини </a:t>
            </a:r>
            <a:r>
              <a:rPr lang="ru-RU" dirty="0" err="1"/>
              <a:t>подібності</a:t>
            </a:r>
            <a:r>
              <a:rPr lang="ru-RU" dirty="0"/>
              <a:t> </a:t>
            </a:r>
            <a:r>
              <a:rPr lang="ru-RU" dirty="0" err="1"/>
              <a:t>або</a:t>
            </a:r>
            <a:r>
              <a:rPr lang="ru-RU" dirty="0"/>
              <a:t> </a:t>
            </a:r>
            <a:r>
              <a:rPr lang="ru-RU" dirty="0" err="1"/>
              <a:t>відмінності</a:t>
            </a:r>
            <a:r>
              <a:rPr lang="ru-RU" dirty="0"/>
              <a:t> </a:t>
            </a:r>
            <a:r>
              <a:rPr lang="ru-RU" dirty="0" err="1"/>
              <a:t>між</a:t>
            </a:r>
            <a:r>
              <a:rPr lang="ru-RU" dirty="0"/>
              <a:t> </a:t>
            </a:r>
            <a:r>
              <a:rPr lang="ru-RU" dirty="0" err="1"/>
              <a:t>власними</a:t>
            </a:r>
            <a:r>
              <a:rPr lang="ru-RU" dirty="0"/>
              <a:t> </a:t>
            </a:r>
            <a:r>
              <a:rPr lang="ru-RU" dirty="0" err="1"/>
              <a:t>даними</a:t>
            </a:r>
            <a:r>
              <a:rPr lang="ru-RU" dirty="0"/>
              <a:t> і результатами </a:t>
            </a:r>
            <a:r>
              <a:rPr lang="ru-RU" dirty="0" err="1"/>
              <a:t>попередників</a:t>
            </a:r>
            <a:r>
              <a:rPr lang="ru-RU" dirty="0"/>
              <a:t>. </a:t>
            </a:r>
            <a:r>
              <a:rPr lang="ru-RU" dirty="0" err="1"/>
              <a:t>Інтерпретує</a:t>
            </a:r>
            <a:r>
              <a:rPr lang="ru-RU" dirty="0"/>
              <a:t> </a:t>
            </a:r>
            <a:r>
              <a:rPr lang="ru-RU" dirty="0" err="1"/>
              <a:t>свої</a:t>
            </a:r>
            <a:r>
              <a:rPr lang="ru-RU" dirty="0"/>
              <a:t> </a:t>
            </a:r>
            <a:r>
              <a:rPr lang="ru-RU" dirty="0" err="1"/>
              <a:t>висновки</a:t>
            </a:r>
            <a:r>
              <a:rPr lang="ru-RU" dirty="0"/>
              <a:t> в </a:t>
            </a:r>
            <a:r>
              <a:rPr lang="ru-RU" dirty="0" err="1"/>
              <a:t>термінах</a:t>
            </a:r>
            <a:r>
              <a:rPr lang="ru-RU" dirty="0"/>
              <a:t> </a:t>
            </a:r>
            <a:r>
              <a:rPr lang="ru-RU" dirty="0" err="1"/>
              <a:t>теоретичної</a:t>
            </a:r>
            <a:r>
              <a:rPr lang="ru-RU" dirty="0"/>
              <a:t> </a:t>
            </a:r>
            <a:r>
              <a:rPr lang="ru-RU" dirty="0" err="1"/>
              <a:t>гіпотези</a:t>
            </a:r>
            <a:r>
              <a:rPr lang="ru-RU" dirty="0"/>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00108"/>
            <a:ext cx="8229600" cy="5324492"/>
          </a:xfrm>
        </p:spPr>
        <p:txBody>
          <a:bodyPr>
            <a:normAutofit/>
          </a:bodyPr>
          <a:lstStyle/>
          <a:p>
            <a:r>
              <a:rPr lang="uk-UA" dirty="0" smtClean="0"/>
              <a:t>Експериментальне дослідження проводиться за певною схемою. Найважливіші етапи його проведення: формулювання проблеми і висунення гіпотези, конструювання методики і підбір апаратури, відбір </a:t>
            </a:r>
            <a:r>
              <a:rPr lang="uk-UA" dirty="0" smtClean="0"/>
              <a:t>досліджува</a:t>
            </a:r>
            <a:r>
              <a:rPr lang="uk-UA" dirty="0" smtClean="0"/>
              <a:t>них, створення плану для контролю змінних, проведення експерименту, обробка та інтерпретація результатів, підготовка наукового звіту.</a:t>
            </a:r>
          </a:p>
          <a:p>
            <a:r>
              <a:rPr lang="uk-UA" dirty="0" smtClean="0"/>
              <a:t>Дослідження вважається завершеним, якщо експериментальна гіпотеза спростована або не спростована із заданою надійністю, а результати дослідження представлені у відповідній формі.</a:t>
            </a:r>
            <a:endParaRPr lang="uk-U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1143000"/>
          </a:xfrm>
        </p:spPr>
        <p:txBody>
          <a:bodyPr>
            <a:normAutofit fontScale="90000"/>
          </a:bodyPr>
          <a:lstStyle/>
          <a:p>
            <a:r>
              <a:rPr lang="uk-UA" dirty="0" smtClean="0"/>
              <a:t>Алгоритм дослідження:</a:t>
            </a:r>
            <a:br>
              <a:rPr lang="uk-UA" dirty="0" smtClean="0"/>
            </a:br>
            <a:endParaRPr lang="uk-UA" dirty="0"/>
          </a:p>
        </p:txBody>
      </p:sp>
      <p:sp>
        <p:nvSpPr>
          <p:cNvPr id="3" name="Содержимое 2"/>
          <p:cNvSpPr>
            <a:spLocks noGrp="1"/>
          </p:cNvSpPr>
          <p:nvPr>
            <p:ph idx="1"/>
          </p:nvPr>
        </p:nvSpPr>
        <p:spPr/>
        <p:txBody>
          <a:bodyPr>
            <a:normAutofit lnSpcReduction="10000"/>
          </a:bodyPr>
          <a:lstStyle/>
          <a:p>
            <a:pPr>
              <a:buNone/>
            </a:pPr>
            <a:r>
              <a:rPr lang="ru-RU" dirty="0" smtClean="0"/>
              <a:t>1</a:t>
            </a:r>
            <a:r>
              <a:rPr lang="uk-UA" dirty="0" smtClean="0"/>
              <a:t>. Висувається гіпотеза про якісний причинний зв'язок А і В.</a:t>
            </a:r>
          </a:p>
          <a:p>
            <a:pPr>
              <a:buNone/>
            </a:pPr>
            <a:r>
              <a:rPr lang="uk-UA" dirty="0" smtClean="0"/>
              <a:t>2. Проводиться пошуковий експеримент.</a:t>
            </a:r>
          </a:p>
          <a:p>
            <a:pPr>
              <a:buNone/>
            </a:pPr>
            <a:r>
              <a:rPr lang="uk-UA" dirty="0" smtClean="0"/>
              <a:t>3. У разі </a:t>
            </a:r>
            <a:r>
              <a:rPr lang="uk-UA" dirty="0" err="1" smtClean="0"/>
              <a:t>непідтвердження</a:t>
            </a:r>
            <a:r>
              <a:rPr lang="uk-UA" dirty="0" smtClean="0"/>
              <a:t> гіпотези висувається інша якісна гіпотеза, і проводиться новий пошуковий експеримент; якщо ж якісна гіпотеза підтверджується, висувається кількісна функціональна гіпотеза.</a:t>
            </a:r>
          </a:p>
          <a:p>
            <a:pPr>
              <a:buNone/>
            </a:pPr>
            <a:r>
              <a:rPr lang="uk-UA" dirty="0" smtClean="0"/>
              <a:t>4. Проводиться підтверджуючий експеримент.</a:t>
            </a:r>
          </a:p>
          <a:p>
            <a:pPr>
              <a:buNone/>
            </a:pPr>
            <a:r>
              <a:rPr lang="uk-UA" dirty="0" smtClean="0"/>
              <a:t>5. Приймається (або відкидається) і </a:t>
            </a:r>
            <a:r>
              <a:rPr lang="uk-UA" dirty="0" err="1" smtClean="0"/>
              <a:t>уточнюється</a:t>
            </a:r>
            <a:r>
              <a:rPr lang="uk-UA" dirty="0" smtClean="0"/>
              <a:t> гіпотеза про вид зв'язку між змінними.</a:t>
            </a:r>
            <a:endParaRPr lang="uk-UA"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04088"/>
            <a:ext cx="8258204" cy="510334"/>
          </a:xfrm>
        </p:spPr>
        <p:txBody>
          <a:bodyPr>
            <a:normAutofit fontScale="90000"/>
          </a:bodyPr>
          <a:lstStyle/>
          <a:p>
            <a:r>
              <a:rPr lang="uk-UA" b="1" dirty="0" smtClean="0"/>
              <a:t>Питання</a:t>
            </a:r>
            <a:endParaRPr lang="uk-UA" dirty="0"/>
          </a:p>
        </p:txBody>
      </p:sp>
      <p:sp>
        <p:nvSpPr>
          <p:cNvPr id="3" name="Содержимое 2"/>
          <p:cNvSpPr>
            <a:spLocks noGrp="1"/>
          </p:cNvSpPr>
          <p:nvPr>
            <p:ph idx="1"/>
          </p:nvPr>
        </p:nvSpPr>
        <p:spPr>
          <a:xfrm>
            <a:off x="285720" y="1142984"/>
            <a:ext cx="8329642" cy="5286412"/>
          </a:xfrm>
        </p:spPr>
        <p:txBody>
          <a:bodyPr>
            <a:normAutofit fontScale="25000" lnSpcReduction="20000"/>
          </a:bodyPr>
          <a:lstStyle/>
          <a:p>
            <a:pPr marL="514350" indent="-514350">
              <a:buNone/>
            </a:pPr>
            <a:r>
              <a:rPr lang="ru-RU" sz="7200" dirty="0"/>
              <a:t>1. </a:t>
            </a:r>
            <a:r>
              <a:rPr lang="uk-UA" sz="7200" dirty="0" smtClean="0"/>
              <a:t>У чому відмінність </a:t>
            </a:r>
            <a:r>
              <a:rPr lang="uk-UA" sz="7200" dirty="0" err="1" smtClean="0"/>
              <a:t>експлораторного</a:t>
            </a:r>
            <a:r>
              <a:rPr lang="uk-UA" sz="7200" dirty="0" smtClean="0"/>
              <a:t> і </a:t>
            </a:r>
            <a:r>
              <a:rPr lang="uk-UA" sz="7200" dirty="0" err="1" smtClean="0"/>
              <a:t>конфірматорного</a:t>
            </a:r>
            <a:r>
              <a:rPr lang="uk-UA" sz="7200" dirty="0" smtClean="0"/>
              <a:t> експериментів?</a:t>
            </a:r>
          </a:p>
          <a:p>
            <a:pPr marL="514350" indent="-514350">
              <a:buNone/>
            </a:pPr>
            <a:r>
              <a:rPr lang="uk-UA" sz="7200" dirty="0" smtClean="0"/>
              <a:t>2. У чому ви бачите переваги пілотажного експерименту?</a:t>
            </a:r>
          </a:p>
          <a:p>
            <a:pPr marL="514350" indent="-514350">
              <a:buNone/>
            </a:pPr>
            <a:r>
              <a:rPr lang="uk-UA" sz="7200" dirty="0" smtClean="0"/>
              <a:t>3. Сформулюйте основні умови проведення критичного експерименту.</a:t>
            </a:r>
          </a:p>
          <a:p>
            <a:pPr marL="514350" indent="-514350">
              <a:buNone/>
            </a:pPr>
            <a:r>
              <a:rPr lang="uk-UA" sz="7200" dirty="0" smtClean="0"/>
              <a:t>4.Назвіть основні етапи психологічного експериментального дослідження.</a:t>
            </a:r>
          </a:p>
          <a:p>
            <a:pPr marL="514350" indent="-514350">
              <a:buNone/>
            </a:pPr>
            <a:r>
              <a:rPr lang="uk-UA" sz="7200" dirty="0" smtClean="0"/>
              <a:t>5. Сформулюйте основні цілі дослідника на етапі підбору методичного інструментарію.</a:t>
            </a:r>
          </a:p>
          <a:p>
            <a:pPr marL="514350" indent="-514350">
              <a:buNone/>
            </a:pPr>
            <a:r>
              <a:rPr lang="uk-UA" sz="7200" dirty="0" smtClean="0"/>
              <a:t>6. Для чого необхідне планування експериментального дослідження?</a:t>
            </a:r>
          </a:p>
          <a:p>
            <a:pPr marL="514350" indent="-514350">
              <a:buNone/>
            </a:pPr>
            <a:r>
              <a:rPr lang="uk-UA" sz="7200" dirty="0" smtClean="0"/>
              <a:t>7. У чому відмінність додаткової змінної від незалежної змінної?</a:t>
            </a:r>
          </a:p>
          <a:p>
            <a:pPr marL="514350" indent="-514350">
              <a:buNone/>
            </a:pPr>
            <a:r>
              <a:rPr lang="uk-UA" sz="7200" dirty="0" smtClean="0"/>
              <a:t>8. Що таке «</a:t>
            </a:r>
            <a:r>
              <a:rPr lang="uk-UA" sz="7200" dirty="0" smtClean="0"/>
              <a:t>гарн</a:t>
            </a:r>
            <a:r>
              <a:rPr lang="uk-UA" sz="7200" dirty="0" smtClean="0"/>
              <a:t>ий експеримент»?</a:t>
            </a:r>
          </a:p>
          <a:p>
            <a:pPr marL="514350" indent="-514350">
              <a:buNone/>
            </a:pPr>
            <a:r>
              <a:rPr lang="uk-UA" sz="7200" dirty="0" smtClean="0"/>
              <a:t>9. Охарактеризуйте поняття валідності і її види.</a:t>
            </a:r>
          </a:p>
          <a:p>
            <a:pPr marL="514350" indent="-514350">
              <a:buNone/>
            </a:pPr>
            <a:r>
              <a:rPr lang="uk-UA" sz="7200" dirty="0" smtClean="0"/>
              <a:t>10. Які чинники порушують внутрішню валідність експерименту, а які - зовнішню?</a:t>
            </a:r>
          </a:p>
          <a:p>
            <a:pPr marL="514350" indent="-514350">
              <a:buNone/>
            </a:pPr>
            <a:r>
              <a:rPr lang="uk-UA" sz="7200" dirty="0" smtClean="0"/>
              <a:t>11. Прийоми контролю впливу зовнішніх змінних.</a:t>
            </a:r>
          </a:p>
          <a:p>
            <a:pPr marL="514350" indent="-514350">
              <a:buNone/>
            </a:pPr>
            <a:r>
              <a:rPr lang="uk-UA" sz="7200" dirty="0" smtClean="0"/>
              <a:t>12. </a:t>
            </a:r>
            <a:r>
              <a:rPr lang="uk-UA" sz="7200" dirty="0" smtClean="0"/>
              <a:t>Для чого</a:t>
            </a:r>
            <a:r>
              <a:rPr lang="uk-UA" sz="7200" dirty="0" smtClean="0"/>
              <a:t> застосовується контрольна група?</a:t>
            </a:r>
          </a:p>
          <a:p>
            <a:pPr marL="514350" indent="-514350">
              <a:buNone/>
            </a:pPr>
            <a:r>
              <a:rPr lang="uk-UA" sz="7200" dirty="0" smtClean="0"/>
              <a:t>13. Для чого потрібні процедури </a:t>
            </a:r>
            <a:r>
              <a:rPr lang="uk-UA" sz="7200" dirty="0" err="1" smtClean="0"/>
              <a:t>балансировки</a:t>
            </a:r>
            <a:r>
              <a:rPr lang="uk-UA" sz="7200" dirty="0" smtClean="0"/>
              <a:t> і </a:t>
            </a:r>
            <a:r>
              <a:rPr lang="uk-UA" sz="7200" dirty="0" err="1" smtClean="0"/>
              <a:t>контрбалансировки</a:t>
            </a:r>
            <a:r>
              <a:rPr lang="uk-UA" sz="7200" dirty="0" smtClean="0"/>
              <a:t>?</a:t>
            </a:r>
          </a:p>
          <a:p>
            <a:pPr marL="514350" indent="-514350">
              <a:buNone/>
            </a:pPr>
            <a:r>
              <a:rPr lang="uk-UA" sz="7200" dirty="0" smtClean="0"/>
              <a:t>14. У чому переваги </a:t>
            </a:r>
            <a:r>
              <a:rPr lang="uk-UA" sz="7200" dirty="0" err="1" smtClean="0"/>
              <a:t>рандомізації</a:t>
            </a:r>
            <a:r>
              <a:rPr lang="uk-UA" sz="7200" dirty="0" smtClean="0"/>
              <a:t>?</a:t>
            </a:r>
          </a:p>
          <a:p>
            <a:pPr marL="514350" indent="-514350">
              <a:buNone/>
            </a:pPr>
            <a:r>
              <a:rPr lang="uk-UA" sz="7200" dirty="0" smtClean="0"/>
              <a:t>15. Які методи відбору і розподілу досліджуваних за групами застосовуються при організації експерименту?</a:t>
            </a:r>
          </a:p>
          <a:p>
            <a:pPr marL="514350" indent="-514350">
              <a:buNone/>
            </a:pPr>
            <a:r>
              <a:rPr lang="uk-UA" sz="7200" dirty="0" smtClean="0"/>
              <a:t>16.Правила формування вибірки досліджуваних.</a:t>
            </a:r>
          </a:p>
          <a:p>
            <a:pPr marL="514350" indent="-514350">
              <a:buNone/>
            </a:pPr>
            <a:r>
              <a:rPr lang="uk-UA" sz="7200" dirty="0" smtClean="0"/>
              <a:t>17. Основні дії дослідника на етапі проведення експерименту.</a:t>
            </a:r>
            <a:endParaRPr lang="uk-UA" sz="7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753120"/>
          </a:xfrm>
        </p:spPr>
        <p:txBody>
          <a:bodyPr>
            <a:normAutofit lnSpcReduction="10000"/>
          </a:bodyPr>
          <a:lstStyle/>
          <a:p>
            <a:r>
              <a:rPr lang="uk-UA" b="1" dirty="0" smtClean="0"/>
              <a:t>Критичний експеримент </a:t>
            </a:r>
            <a:r>
              <a:rPr lang="uk-UA" dirty="0" smtClean="0"/>
              <a:t>проводиться для одночасної перевірки всіх можливих гіпотез. Постановка критичного експерименту в психології вимагає ретельного планування і високого рівня розробки наукової теорії.</a:t>
            </a:r>
          </a:p>
          <a:p>
            <a:r>
              <a:rPr lang="uk-UA" b="1" dirty="0" smtClean="0"/>
              <a:t>Пілотажний експеримент - </a:t>
            </a:r>
            <a:r>
              <a:rPr lang="uk-UA" dirty="0" smtClean="0"/>
              <a:t>пробний, перший експеримент або серія експериментів, в яких апробуються основна гіпотеза, підходи до дослідження, план і </a:t>
            </a:r>
            <a:r>
              <a:rPr lang="uk-UA" dirty="0" err="1" smtClean="0"/>
              <a:t>т.д</a:t>
            </a:r>
            <a:r>
              <a:rPr lang="uk-UA" dirty="0" smtClean="0"/>
              <a:t>. Проводиться на меншій вибірці досліджуваних, за скороченим планом і без суворого контролю зовнішніх змінних.</a:t>
            </a:r>
          </a:p>
          <a:p>
            <a:r>
              <a:rPr lang="uk-UA" b="1" dirty="0" smtClean="0"/>
              <a:t>Польове дослідження </a:t>
            </a:r>
            <a:r>
              <a:rPr lang="uk-UA" dirty="0" smtClean="0"/>
              <a:t>проводиться для вивчення зв'язку між реальними змінними в повсякденному житті.</a:t>
            </a:r>
            <a:endParaRPr lang="uk-U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3600" dirty="0" smtClean="0"/>
              <a:t>Основні етапи психологічного експериментального дослідження та їх зміст</a:t>
            </a:r>
            <a:endParaRPr lang="uk-UA" sz="3600" dirty="0"/>
          </a:p>
        </p:txBody>
      </p:sp>
      <p:sp>
        <p:nvSpPr>
          <p:cNvPr id="3" name="Содержимое 2"/>
          <p:cNvSpPr>
            <a:spLocks noGrp="1"/>
          </p:cNvSpPr>
          <p:nvPr>
            <p:ph idx="1"/>
          </p:nvPr>
        </p:nvSpPr>
        <p:spPr/>
        <p:txBody>
          <a:bodyPr/>
          <a:lstStyle/>
          <a:p>
            <a:pPr marL="514350" lvl="0" indent="-514350">
              <a:buNone/>
            </a:pPr>
            <a:r>
              <a:rPr lang="ru-RU" b="1" dirty="0" smtClean="0"/>
              <a:t>1</a:t>
            </a:r>
            <a:r>
              <a:rPr lang="uk-UA" b="1" dirty="0" smtClean="0"/>
              <a:t>. Первинна постановка проблеми. </a:t>
            </a:r>
            <a:r>
              <a:rPr lang="uk-UA" dirty="0" smtClean="0"/>
              <a:t>Дослідник з'ясовує для себе, чим він незадоволений в сучасному психологічному знанні, де він відчуває прогалини, які факти і закономірності не піддаються поясненню, які теорії суперечать одна одній в поясненні поведінки людини і </a:t>
            </a:r>
            <a:r>
              <a:rPr lang="uk-UA" dirty="0" err="1" smtClean="0"/>
              <a:t>т.д</a:t>
            </a:r>
            <a:r>
              <a:rPr lang="uk-UA" dirty="0" smtClean="0"/>
              <a:t>.</a:t>
            </a:r>
          </a:p>
          <a:p>
            <a:pPr marL="514350" lvl="0" indent="-514350">
              <a:buNone/>
            </a:pPr>
            <a:r>
              <a:rPr lang="uk-UA" b="1" dirty="0" smtClean="0"/>
              <a:t>2. Робота з науковою літературою. </a:t>
            </a:r>
            <a:r>
              <a:rPr lang="uk-UA" dirty="0" smtClean="0"/>
              <a:t>Результат - уточнення проблеми, виникнення нової гіпотези і плану дослідження.</a:t>
            </a:r>
            <a:endParaRPr lang="uk-U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57232"/>
            <a:ext cx="8229600" cy="5467368"/>
          </a:xfrm>
        </p:spPr>
        <p:txBody>
          <a:bodyPr>
            <a:normAutofit/>
          </a:bodyPr>
          <a:lstStyle/>
          <a:p>
            <a:pPr marL="514350" lvl="0" indent="-514350">
              <a:buNone/>
            </a:pPr>
            <a:r>
              <a:rPr lang="ru-RU" b="1" dirty="0" smtClean="0"/>
              <a:t>3</a:t>
            </a:r>
            <a:r>
              <a:rPr lang="uk-UA" b="1" dirty="0" smtClean="0"/>
              <a:t>. Уточнення гіпотези і визначення змінних. 	</a:t>
            </a:r>
            <a:r>
              <a:rPr lang="uk-UA" dirty="0" smtClean="0"/>
              <a:t>Експериментальна гіпотеза формулюється у вигляді </a:t>
            </a:r>
            <a:r>
              <a:rPr lang="uk-UA" dirty="0" err="1" smtClean="0"/>
              <a:t>імплікативного</a:t>
            </a:r>
            <a:r>
              <a:rPr lang="uk-UA" dirty="0" smtClean="0"/>
              <a:t> висловлювання: "Якщо А ... то ... В". Вона повинна бути конкретизована і </a:t>
            </a:r>
            <a:r>
              <a:rPr lang="uk-UA" dirty="0" err="1" smtClean="0"/>
              <a:t>операціоналізована</a:t>
            </a:r>
            <a:r>
              <a:rPr lang="uk-UA" dirty="0" smtClean="0"/>
              <a:t>, тобто змінні А і В повинні контролюватися в експерименті: А - керується експериментатором, а В - реєструється безпосередньо або за допомогою апаратури.</a:t>
            </a:r>
          </a:p>
          <a:p>
            <a:pPr marL="514350" lvl="0" indent="-514350">
              <a:buNone/>
            </a:pPr>
            <a:r>
              <a:rPr lang="uk-UA" dirty="0" smtClean="0"/>
              <a:t>       	Уточнюється предмет експериментального дослідження: та сторона психіки, на яку направлений експериментальний вплив і яка регулює поведінку, що реєструється в ході експерименту.</a:t>
            </a:r>
            <a:endParaRPr lang="uk-UA"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753120"/>
          </a:xfrm>
        </p:spPr>
        <p:txBody>
          <a:bodyPr/>
          <a:lstStyle/>
          <a:p>
            <a:pPr lvl="0">
              <a:buNone/>
            </a:pPr>
            <a:r>
              <a:rPr lang="ru-RU" b="1" dirty="0"/>
              <a:t>4. </a:t>
            </a:r>
            <a:r>
              <a:rPr lang="uk-UA" b="1" dirty="0" smtClean="0"/>
              <a:t>Підбір методичного інструментарію і визначення умов експерименту для управління незалежною змінною і реєстрації залежної змінної. </a:t>
            </a:r>
            <a:r>
              <a:rPr lang="uk-UA" dirty="0" smtClean="0"/>
              <a:t>Це - конкретні методики і апаратура психологічного експерименту. Умови експерименту (приміщення, ситуація, час і ін.) повинні або елімінувати вплив зовнішніх змінних, або зберігати константність величини їх впливу на залежну змінну.</a:t>
            </a:r>
            <a:endParaRPr lang="uk-UA"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71546"/>
            <a:ext cx="8229600" cy="5253054"/>
          </a:xfrm>
        </p:spPr>
        <p:txBody>
          <a:bodyPr/>
          <a:lstStyle/>
          <a:p>
            <a:pPr lvl="0">
              <a:buNone/>
            </a:pPr>
            <a:r>
              <a:rPr lang="ru-RU" b="1" dirty="0"/>
              <a:t>5. </a:t>
            </a:r>
            <a:r>
              <a:rPr lang="uk-UA" b="1" dirty="0" smtClean="0"/>
              <a:t>Планування експериментального дослідження</a:t>
            </a:r>
          </a:p>
          <a:p>
            <a:r>
              <a:rPr lang="uk-UA" dirty="0" smtClean="0"/>
              <a:t>Необхідно для організації та проведення </a:t>
            </a:r>
            <a:r>
              <a:rPr lang="uk-UA" dirty="0" smtClean="0"/>
              <a:t>гарн</a:t>
            </a:r>
            <a:r>
              <a:rPr lang="uk-UA" dirty="0" smtClean="0"/>
              <a:t>ого експерименту.</a:t>
            </a:r>
          </a:p>
          <a:p>
            <a:r>
              <a:rPr lang="uk-UA" dirty="0" smtClean="0"/>
              <a:t>Підвищення зовнішньої і внутрішньої валідності експерименту.</a:t>
            </a:r>
          </a:p>
          <a:p>
            <a:r>
              <a:rPr lang="uk-UA" dirty="0" smtClean="0"/>
              <a:t>Вибору техніки контролю зовнішніх змінних.</a:t>
            </a:r>
          </a:p>
          <a:p>
            <a:r>
              <a:rPr lang="uk-UA" dirty="0" smtClean="0"/>
              <a:t>Підбору експериментального плану.</a:t>
            </a:r>
            <a:endParaRPr lang="uk-UA"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Гарн</a:t>
            </a:r>
            <a:r>
              <a:rPr lang="uk-UA" dirty="0" smtClean="0"/>
              <a:t>ий </a:t>
            </a:r>
            <a:r>
              <a:rPr lang="uk-UA" dirty="0"/>
              <a:t>е</a:t>
            </a:r>
            <a:r>
              <a:rPr lang="uk-UA" dirty="0" smtClean="0"/>
              <a:t>ксперимент за Д. </a:t>
            </a:r>
            <a:r>
              <a:rPr lang="uk-UA" dirty="0" err="1" smtClean="0"/>
              <a:t>Кэмпбеллом</a:t>
            </a:r>
            <a:r>
              <a:rPr lang="uk-UA" dirty="0" smtClean="0"/>
              <a:t>: </a:t>
            </a:r>
            <a:endParaRPr lang="uk-UA" dirty="0"/>
          </a:p>
        </p:txBody>
      </p:sp>
      <p:sp>
        <p:nvSpPr>
          <p:cNvPr id="3" name="Содержимое 2"/>
          <p:cNvSpPr>
            <a:spLocks noGrp="1"/>
          </p:cNvSpPr>
          <p:nvPr>
            <p:ph idx="1"/>
          </p:nvPr>
        </p:nvSpPr>
        <p:spPr/>
        <p:txBody>
          <a:bodyPr/>
          <a:lstStyle/>
          <a:p>
            <a:pPr>
              <a:buNone/>
            </a:pPr>
            <a:r>
              <a:rPr lang="ru-RU" dirty="0"/>
              <a:t>1) </a:t>
            </a:r>
            <a:r>
              <a:rPr lang="uk-UA" dirty="0" smtClean="0"/>
              <a:t>визначає часову </a:t>
            </a:r>
            <a:r>
              <a:rPr lang="uk-UA" dirty="0"/>
              <a:t>послідовність </a:t>
            </a:r>
            <a:r>
              <a:rPr lang="uk-UA" dirty="0" smtClean="0"/>
              <a:t>ймовірної </a:t>
            </a:r>
            <a:r>
              <a:rPr lang="uk-UA" dirty="0" smtClean="0"/>
              <a:t>причини і наслідку;</a:t>
            </a:r>
          </a:p>
          <a:p>
            <a:pPr>
              <a:buNone/>
            </a:pPr>
            <a:r>
              <a:rPr lang="uk-UA" dirty="0" smtClean="0"/>
              <a:t>2) показує, що ймовірні причини і ефект взаємопов'язані (коваріантні);</a:t>
            </a:r>
          </a:p>
          <a:p>
            <a:pPr>
              <a:buNone/>
            </a:pPr>
            <a:r>
              <a:rPr lang="uk-UA" dirty="0" smtClean="0"/>
              <a:t>3) виключає вплив побічних змінних, якими можна було б пояснити експериментальний ефект;</a:t>
            </a:r>
          </a:p>
          <a:p>
            <a:pPr>
              <a:buNone/>
            </a:pPr>
            <a:r>
              <a:rPr lang="uk-UA" dirty="0" smtClean="0"/>
              <a:t>4) виключає альтернативні гіпотези про теоретичні конструкти, що пояснюють цей зв'язок.</a:t>
            </a:r>
            <a:endParaRPr lang="uk-UA"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350</TotalTime>
  <Words>2127</Words>
  <Application>Microsoft Office PowerPoint</Application>
  <PresentationFormat>Экран (4:3)</PresentationFormat>
  <Paragraphs>216</Paragraphs>
  <Slides>30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30</vt:i4>
      </vt:variant>
    </vt:vector>
  </HeadingPairs>
  <TitlesOfParts>
    <vt:vector size="35" baseType="lpstr">
      <vt:lpstr>Calibri</vt:lpstr>
      <vt:lpstr>Constantia</vt:lpstr>
      <vt:lpstr>Times New Roman</vt:lpstr>
      <vt:lpstr>Wingdings 2</vt:lpstr>
      <vt:lpstr>Поток</vt:lpstr>
      <vt:lpstr>ПРОЦЕДУРА ТА ОСНОВНІ ХАРАКТЕРИСТИКИ ПСИХОЛОГІЧНОГО ЕКСПЕРИМЕНТУ</vt:lpstr>
      <vt:lpstr>Презентация PowerPoint</vt:lpstr>
      <vt:lpstr>Алгоритм дослідження: </vt:lpstr>
      <vt:lpstr>Презентация PowerPoint</vt:lpstr>
      <vt:lpstr>Основні етапи психологічного експериментального дослідження та їх зміст</vt:lpstr>
      <vt:lpstr>Презентация PowerPoint</vt:lpstr>
      <vt:lpstr>Презентация PowerPoint</vt:lpstr>
      <vt:lpstr>Презентация PowerPoint</vt:lpstr>
      <vt:lpstr>Гарний експеримент за Д. Кэмпбеллом: </vt:lpstr>
      <vt:lpstr>Презентация PowerPoint</vt:lpstr>
      <vt:lpstr>Фактори, що порушують внутрішню валідність (Д. Кемпбелл)</vt:lpstr>
      <vt:lpstr>Презентация PowerPoint</vt:lpstr>
      <vt:lpstr>Фактори, що порушують зовнішню валідність, - особливості експерименту, які не можна подолати, що відрізняють його від реальної ситуації. Причини порушення зовнішньої валідності (Д. Кемпбелл):</vt:lpstr>
      <vt:lpstr>Експериментатор повинен контролювати зовнішні ("інші") змінні експериментальної ситуації. Зовнішні змінні:</vt:lpstr>
      <vt:lpstr>Прийоми контролю впливу зовнішніх ("інших") змінних:</vt:lpstr>
      <vt:lpstr>Презентация PowerPoint</vt:lpstr>
      <vt:lpstr>Балансировка </vt:lpstr>
      <vt:lpstr>Презентация PowerPoint</vt:lpstr>
      <vt:lpstr>Презентация PowerPoint</vt:lpstr>
      <vt:lpstr>Презентация PowerPoint</vt:lpstr>
      <vt:lpstr>Правила формування вибірки досліджуваних</vt:lpstr>
      <vt:lpstr>Стратегії відбору експериментальних груп необхідні для:</vt:lpstr>
      <vt:lpstr>Стратегії побудови груп:</vt:lpstr>
      <vt:lpstr>Типи залучення досліджуваних у групу:</vt:lpstr>
      <vt:lpstr>Презентация PowerPoint</vt:lpstr>
      <vt:lpstr>Основні етапи проведення експерименту</vt:lpstr>
      <vt:lpstr>Презентация PowerPoint</vt:lpstr>
      <vt:lpstr>Презентация PowerPoint</vt:lpstr>
      <vt:lpstr>Презентация PowerPoint</vt:lpstr>
      <vt:lpstr>Питання</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Паха</dc:creator>
  <cp:lastModifiedBy>439-4</cp:lastModifiedBy>
  <cp:revision>40</cp:revision>
  <dcterms:created xsi:type="dcterms:W3CDTF">2014-03-26T19:33:37Z</dcterms:created>
  <dcterms:modified xsi:type="dcterms:W3CDTF">2018-04-13T12:44:31Z</dcterms:modified>
</cp:coreProperties>
</file>